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31"/>
  </p:notesMasterIdLst>
  <p:sldIdLst>
    <p:sldId id="256" r:id="rId2"/>
    <p:sldId id="260" r:id="rId3"/>
    <p:sldId id="261" r:id="rId4"/>
    <p:sldId id="262" r:id="rId5"/>
    <p:sldId id="263" r:id="rId6"/>
    <p:sldId id="283" r:id="rId7"/>
    <p:sldId id="273" r:id="rId8"/>
    <p:sldId id="264" r:id="rId9"/>
    <p:sldId id="276" r:id="rId10"/>
    <p:sldId id="288" r:id="rId11"/>
    <p:sldId id="289" r:id="rId12"/>
    <p:sldId id="278" r:id="rId13"/>
    <p:sldId id="274" r:id="rId14"/>
    <p:sldId id="292" r:id="rId15"/>
    <p:sldId id="280" r:id="rId16"/>
    <p:sldId id="284" r:id="rId17"/>
    <p:sldId id="277" r:id="rId18"/>
    <p:sldId id="268" r:id="rId19"/>
    <p:sldId id="270" r:id="rId20"/>
    <p:sldId id="271" r:id="rId21"/>
    <p:sldId id="282" r:id="rId22"/>
    <p:sldId id="279" r:id="rId23"/>
    <p:sldId id="275" r:id="rId24"/>
    <p:sldId id="290" r:id="rId25"/>
    <p:sldId id="293" r:id="rId26"/>
    <p:sldId id="281" r:id="rId27"/>
    <p:sldId id="285" r:id="rId28"/>
    <p:sldId id="287" r:id="rId29"/>
    <p:sldId id="272"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092"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81DD271-577A-457A-BA04-1BFA5629C81D}"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US"/>
        </a:p>
      </dgm:t>
    </dgm:pt>
    <dgm:pt modelId="{A93B116C-439A-470F-918D-9A1D650E60D7}">
      <dgm:prSet phldrT="[Text]"/>
      <dgm:spPr/>
      <dgm:t>
        <a:bodyPr/>
        <a:lstStyle/>
        <a:p>
          <a:r>
            <a:rPr lang="en-US" dirty="0" smtClean="0"/>
            <a:t>Vocabulary 101</a:t>
          </a:r>
          <a:endParaRPr lang="en-US" dirty="0"/>
        </a:p>
      </dgm:t>
    </dgm:pt>
    <dgm:pt modelId="{D78F2955-D09E-436F-AC59-59B297C919D0}" type="parTrans" cxnId="{9A1A4B00-6E98-4625-A4B7-8EA7097DA66B}">
      <dgm:prSet/>
      <dgm:spPr/>
      <dgm:t>
        <a:bodyPr/>
        <a:lstStyle/>
        <a:p>
          <a:endParaRPr lang="en-US"/>
        </a:p>
      </dgm:t>
    </dgm:pt>
    <dgm:pt modelId="{90BAF31D-7887-45DD-BF06-06BA836FDF4A}" type="sibTrans" cxnId="{9A1A4B00-6E98-4625-A4B7-8EA7097DA66B}">
      <dgm:prSet/>
      <dgm:spPr/>
      <dgm:t>
        <a:bodyPr/>
        <a:lstStyle/>
        <a:p>
          <a:endParaRPr lang="en-US"/>
        </a:p>
      </dgm:t>
    </dgm:pt>
    <dgm:pt modelId="{9947789B-01BE-4A72-82B3-5AF2F4581564}">
      <dgm:prSet phldrT="[Text]"/>
      <dgm:spPr/>
      <dgm:t>
        <a:bodyPr/>
        <a:lstStyle/>
        <a:p>
          <a:r>
            <a:rPr lang="en-US" dirty="0" smtClean="0"/>
            <a:t>That’s not what I meant!</a:t>
          </a:r>
          <a:endParaRPr lang="en-US" dirty="0"/>
        </a:p>
      </dgm:t>
    </dgm:pt>
    <dgm:pt modelId="{C5A0C0C4-35A1-42D0-B733-A39AA257752F}" type="parTrans" cxnId="{217E720C-FE8A-46BC-B164-11BBE063E34E}">
      <dgm:prSet/>
      <dgm:spPr/>
      <dgm:t>
        <a:bodyPr/>
        <a:lstStyle/>
        <a:p>
          <a:endParaRPr lang="en-US"/>
        </a:p>
      </dgm:t>
    </dgm:pt>
    <dgm:pt modelId="{A76B1BDF-FB61-466A-BEB2-71712B184E4B}" type="sibTrans" cxnId="{217E720C-FE8A-46BC-B164-11BBE063E34E}">
      <dgm:prSet/>
      <dgm:spPr/>
      <dgm:t>
        <a:bodyPr/>
        <a:lstStyle/>
        <a:p>
          <a:endParaRPr lang="en-US"/>
        </a:p>
      </dgm:t>
    </dgm:pt>
    <dgm:pt modelId="{32DF0D89-20AA-42EC-ACFD-E6A09BFF3FF5}">
      <dgm:prSet phldrT="[Text]"/>
      <dgm:spPr/>
      <dgm:t>
        <a:bodyPr/>
        <a:lstStyle/>
        <a:p>
          <a:r>
            <a:rPr lang="en-US" dirty="0" smtClean="0"/>
            <a:t>Difficult Conversations in Real Life</a:t>
          </a:r>
          <a:endParaRPr lang="en-US" dirty="0"/>
        </a:p>
      </dgm:t>
    </dgm:pt>
    <dgm:pt modelId="{D33A0CCD-DDBB-4B60-A6F4-E03130301F1B}" type="parTrans" cxnId="{50D4BB93-7037-4335-87D1-D243AF32E8CA}">
      <dgm:prSet/>
      <dgm:spPr/>
      <dgm:t>
        <a:bodyPr/>
        <a:lstStyle/>
        <a:p>
          <a:endParaRPr lang="en-US"/>
        </a:p>
      </dgm:t>
    </dgm:pt>
    <dgm:pt modelId="{046D4B24-022B-40CB-9417-00CDB363FBEE}" type="sibTrans" cxnId="{50D4BB93-7037-4335-87D1-D243AF32E8CA}">
      <dgm:prSet/>
      <dgm:spPr/>
      <dgm:t>
        <a:bodyPr/>
        <a:lstStyle/>
        <a:p>
          <a:endParaRPr lang="en-US"/>
        </a:p>
      </dgm:t>
    </dgm:pt>
    <dgm:pt modelId="{E797BFCF-2123-4AA7-9D89-D2F3E4E3AF7D}" type="pres">
      <dgm:prSet presAssocID="{781DD271-577A-457A-BA04-1BFA5629C81D}" presName="outerComposite" presStyleCnt="0">
        <dgm:presLayoutVars>
          <dgm:chMax val="5"/>
          <dgm:dir/>
          <dgm:resizeHandles val="exact"/>
        </dgm:presLayoutVars>
      </dgm:prSet>
      <dgm:spPr/>
      <dgm:t>
        <a:bodyPr/>
        <a:lstStyle/>
        <a:p>
          <a:endParaRPr lang="en-US"/>
        </a:p>
      </dgm:t>
    </dgm:pt>
    <dgm:pt modelId="{79E821D6-90B6-489B-8675-CDD3301A380D}" type="pres">
      <dgm:prSet presAssocID="{781DD271-577A-457A-BA04-1BFA5629C81D}" presName="dummyMaxCanvas" presStyleCnt="0">
        <dgm:presLayoutVars/>
      </dgm:prSet>
      <dgm:spPr/>
    </dgm:pt>
    <dgm:pt modelId="{6EFA512F-EDC2-4451-B07C-B83B9217216D}" type="pres">
      <dgm:prSet presAssocID="{781DD271-577A-457A-BA04-1BFA5629C81D}" presName="ThreeNodes_1" presStyleLbl="node1" presStyleIdx="0" presStyleCnt="3" custLinFactNeighborY="-3391">
        <dgm:presLayoutVars>
          <dgm:bulletEnabled val="1"/>
        </dgm:presLayoutVars>
      </dgm:prSet>
      <dgm:spPr/>
      <dgm:t>
        <a:bodyPr/>
        <a:lstStyle/>
        <a:p>
          <a:endParaRPr lang="en-US"/>
        </a:p>
      </dgm:t>
    </dgm:pt>
    <dgm:pt modelId="{BB56EB1C-AA13-428E-99F2-CC998DD90C4B}" type="pres">
      <dgm:prSet presAssocID="{781DD271-577A-457A-BA04-1BFA5629C81D}" presName="ThreeNodes_2" presStyleLbl="node1" presStyleIdx="1" presStyleCnt="3">
        <dgm:presLayoutVars>
          <dgm:bulletEnabled val="1"/>
        </dgm:presLayoutVars>
      </dgm:prSet>
      <dgm:spPr/>
      <dgm:t>
        <a:bodyPr/>
        <a:lstStyle/>
        <a:p>
          <a:endParaRPr lang="en-US"/>
        </a:p>
      </dgm:t>
    </dgm:pt>
    <dgm:pt modelId="{F72BBD2A-E144-41EF-A4F5-DBCBD4DAA456}" type="pres">
      <dgm:prSet presAssocID="{781DD271-577A-457A-BA04-1BFA5629C81D}" presName="ThreeNodes_3" presStyleLbl="node1" presStyleIdx="2" presStyleCnt="3">
        <dgm:presLayoutVars>
          <dgm:bulletEnabled val="1"/>
        </dgm:presLayoutVars>
      </dgm:prSet>
      <dgm:spPr/>
      <dgm:t>
        <a:bodyPr/>
        <a:lstStyle/>
        <a:p>
          <a:endParaRPr lang="en-US"/>
        </a:p>
      </dgm:t>
    </dgm:pt>
    <dgm:pt modelId="{AC41D528-D9A6-45E2-BC56-FA61ADFD7ACB}" type="pres">
      <dgm:prSet presAssocID="{781DD271-577A-457A-BA04-1BFA5629C81D}" presName="ThreeConn_1-2" presStyleLbl="fgAccFollowNode1" presStyleIdx="0" presStyleCnt="2">
        <dgm:presLayoutVars>
          <dgm:bulletEnabled val="1"/>
        </dgm:presLayoutVars>
      </dgm:prSet>
      <dgm:spPr/>
      <dgm:t>
        <a:bodyPr/>
        <a:lstStyle/>
        <a:p>
          <a:endParaRPr lang="en-US"/>
        </a:p>
      </dgm:t>
    </dgm:pt>
    <dgm:pt modelId="{F12E1163-395C-4728-A565-D41BBBDC217E}" type="pres">
      <dgm:prSet presAssocID="{781DD271-577A-457A-BA04-1BFA5629C81D}" presName="ThreeConn_2-3" presStyleLbl="fgAccFollowNode1" presStyleIdx="1" presStyleCnt="2">
        <dgm:presLayoutVars>
          <dgm:bulletEnabled val="1"/>
        </dgm:presLayoutVars>
      </dgm:prSet>
      <dgm:spPr/>
      <dgm:t>
        <a:bodyPr/>
        <a:lstStyle/>
        <a:p>
          <a:endParaRPr lang="en-US"/>
        </a:p>
      </dgm:t>
    </dgm:pt>
    <dgm:pt modelId="{298A7029-1F77-428B-A372-0C87C4221EC7}" type="pres">
      <dgm:prSet presAssocID="{781DD271-577A-457A-BA04-1BFA5629C81D}" presName="ThreeNodes_1_text" presStyleLbl="node1" presStyleIdx="2" presStyleCnt="3">
        <dgm:presLayoutVars>
          <dgm:bulletEnabled val="1"/>
        </dgm:presLayoutVars>
      </dgm:prSet>
      <dgm:spPr/>
      <dgm:t>
        <a:bodyPr/>
        <a:lstStyle/>
        <a:p>
          <a:endParaRPr lang="en-US"/>
        </a:p>
      </dgm:t>
    </dgm:pt>
    <dgm:pt modelId="{7234670C-0383-4D83-97E7-A25EB7C7B7CC}" type="pres">
      <dgm:prSet presAssocID="{781DD271-577A-457A-BA04-1BFA5629C81D}" presName="ThreeNodes_2_text" presStyleLbl="node1" presStyleIdx="2" presStyleCnt="3">
        <dgm:presLayoutVars>
          <dgm:bulletEnabled val="1"/>
        </dgm:presLayoutVars>
      </dgm:prSet>
      <dgm:spPr/>
      <dgm:t>
        <a:bodyPr/>
        <a:lstStyle/>
        <a:p>
          <a:endParaRPr lang="en-US"/>
        </a:p>
      </dgm:t>
    </dgm:pt>
    <dgm:pt modelId="{662C1D3E-9052-443F-9AE3-86A193CEF88A}" type="pres">
      <dgm:prSet presAssocID="{781DD271-577A-457A-BA04-1BFA5629C81D}" presName="ThreeNodes_3_text" presStyleLbl="node1" presStyleIdx="2" presStyleCnt="3">
        <dgm:presLayoutVars>
          <dgm:bulletEnabled val="1"/>
        </dgm:presLayoutVars>
      </dgm:prSet>
      <dgm:spPr/>
      <dgm:t>
        <a:bodyPr/>
        <a:lstStyle/>
        <a:p>
          <a:endParaRPr lang="en-US"/>
        </a:p>
      </dgm:t>
    </dgm:pt>
  </dgm:ptLst>
  <dgm:cxnLst>
    <dgm:cxn modelId="{B623C33C-6461-447C-B814-13A824DC0BF2}" type="presOf" srcId="{32DF0D89-20AA-42EC-ACFD-E6A09BFF3FF5}" destId="{662C1D3E-9052-443F-9AE3-86A193CEF88A}" srcOrd="1" destOrd="0" presId="urn:microsoft.com/office/officeart/2005/8/layout/vProcess5"/>
    <dgm:cxn modelId="{217E720C-FE8A-46BC-B164-11BBE063E34E}" srcId="{781DD271-577A-457A-BA04-1BFA5629C81D}" destId="{9947789B-01BE-4A72-82B3-5AF2F4581564}" srcOrd="1" destOrd="0" parTransId="{C5A0C0C4-35A1-42D0-B733-A39AA257752F}" sibTransId="{A76B1BDF-FB61-466A-BEB2-71712B184E4B}"/>
    <dgm:cxn modelId="{750E528A-5245-417C-8DF9-4A4CD8F6A5CE}" type="presOf" srcId="{781DD271-577A-457A-BA04-1BFA5629C81D}" destId="{E797BFCF-2123-4AA7-9D89-D2F3E4E3AF7D}" srcOrd="0" destOrd="0" presId="urn:microsoft.com/office/officeart/2005/8/layout/vProcess5"/>
    <dgm:cxn modelId="{293B0B14-5BF0-460A-A423-ACC39BF9661F}" type="presOf" srcId="{9947789B-01BE-4A72-82B3-5AF2F4581564}" destId="{7234670C-0383-4D83-97E7-A25EB7C7B7CC}" srcOrd="1" destOrd="0" presId="urn:microsoft.com/office/officeart/2005/8/layout/vProcess5"/>
    <dgm:cxn modelId="{B5919053-7B75-4EC8-B4D0-16F273118516}" type="presOf" srcId="{90BAF31D-7887-45DD-BF06-06BA836FDF4A}" destId="{AC41D528-D9A6-45E2-BC56-FA61ADFD7ACB}" srcOrd="0" destOrd="0" presId="urn:microsoft.com/office/officeart/2005/8/layout/vProcess5"/>
    <dgm:cxn modelId="{61B06EAD-0823-478A-8CF9-053D77D98A24}" type="presOf" srcId="{9947789B-01BE-4A72-82B3-5AF2F4581564}" destId="{BB56EB1C-AA13-428E-99F2-CC998DD90C4B}" srcOrd="0" destOrd="0" presId="urn:microsoft.com/office/officeart/2005/8/layout/vProcess5"/>
    <dgm:cxn modelId="{50D4BB93-7037-4335-87D1-D243AF32E8CA}" srcId="{781DD271-577A-457A-BA04-1BFA5629C81D}" destId="{32DF0D89-20AA-42EC-ACFD-E6A09BFF3FF5}" srcOrd="2" destOrd="0" parTransId="{D33A0CCD-DDBB-4B60-A6F4-E03130301F1B}" sibTransId="{046D4B24-022B-40CB-9417-00CDB363FBEE}"/>
    <dgm:cxn modelId="{F0CE5CD7-02FD-4D46-8DB1-DFDC4EC42B57}" type="presOf" srcId="{A76B1BDF-FB61-466A-BEB2-71712B184E4B}" destId="{F12E1163-395C-4728-A565-D41BBBDC217E}" srcOrd="0" destOrd="0" presId="urn:microsoft.com/office/officeart/2005/8/layout/vProcess5"/>
    <dgm:cxn modelId="{9A1A4B00-6E98-4625-A4B7-8EA7097DA66B}" srcId="{781DD271-577A-457A-BA04-1BFA5629C81D}" destId="{A93B116C-439A-470F-918D-9A1D650E60D7}" srcOrd="0" destOrd="0" parTransId="{D78F2955-D09E-436F-AC59-59B297C919D0}" sibTransId="{90BAF31D-7887-45DD-BF06-06BA836FDF4A}"/>
    <dgm:cxn modelId="{951C9FBC-2DEA-4047-95FF-B902EDD6C15D}" type="presOf" srcId="{32DF0D89-20AA-42EC-ACFD-E6A09BFF3FF5}" destId="{F72BBD2A-E144-41EF-A4F5-DBCBD4DAA456}" srcOrd="0" destOrd="0" presId="urn:microsoft.com/office/officeart/2005/8/layout/vProcess5"/>
    <dgm:cxn modelId="{E844E86B-2D27-45EE-9200-E9ED80E7B70F}" type="presOf" srcId="{A93B116C-439A-470F-918D-9A1D650E60D7}" destId="{6EFA512F-EDC2-4451-B07C-B83B9217216D}" srcOrd="0" destOrd="0" presId="urn:microsoft.com/office/officeart/2005/8/layout/vProcess5"/>
    <dgm:cxn modelId="{69727978-1C82-4E65-B446-6195CC38DC85}" type="presOf" srcId="{A93B116C-439A-470F-918D-9A1D650E60D7}" destId="{298A7029-1F77-428B-A372-0C87C4221EC7}" srcOrd="1" destOrd="0" presId="urn:microsoft.com/office/officeart/2005/8/layout/vProcess5"/>
    <dgm:cxn modelId="{769F81DB-6C72-4C67-ACCD-8EF40414231A}" type="presParOf" srcId="{E797BFCF-2123-4AA7-9D89-D2F3E4E3AF7D}" destId="{79E821D6-90B6-489B-8675-CDD3301A380D}" srcOrd="0" destOrd="0" presId="urn:microsoft.com/office/officeart/2005/8/layout/vProcess5"/>
    <dgm:cxn modelId="{BA3EFA53-0B05-4DF0-B5DA-DE034B5ECEF0}" type="presParOf" srcId="{E797BFCF-2123-4AA7-9D89-D2F3E4E3AF7D}" destId="{6EFA512F-EDC2-4451-B07C-B83B9217216D}" srcOrd="1" destOrd="0" presId="urn:microsoft.com/office/officeart/2005/8/layout/vProcess5"/>
    <dgm:cxn modelId="{B3CCC03D-B8FC-4E02-B2CA-4815CB2A723A}" type="presParOf" srcId="{E797BFCF-2123-4AA7-9D89-D2F3E4E3AF7D}" destId="{BB56EB1C-AA13-428E-99F2-CC998DD90C4B}" srcOrd="2" destOrd="0" presId="urn:microsoft.com/office/officeart/2005/8/layout/vProcess5"/>
    <dgm:cxn modelId="{747E072F-2E05-4211-A51D-E3F5A7F2C1A6}" type="presParOf" srcId="{E797BFCF-2123-4AA7-9D89-D2F3E4E3AF7D}" destId="{F72BBD2A-E144-41EF-A4F5-DBCBD4DAA456}" srcOrd="3" destOrd="0" presId="urn:microsoft.com/office/officeart/2005/8/layout/vProcess5"/>
    <dgm:cxn modelId="{95D2C63F-7884-4D84-8D2F-6A997CEBAC5A}" type="presParOf" srcId="{E797BFCF-2123-4AA7-9D89-D2F3E4E3AF7D}" destId="{AC41D528-D9A6-45E2-BC56-FA61ADFD7ACB}" srcOrd="4" destOrd="0" presId="urn:microsoft.com/office/officeart/2005/8/layout/vProcess5"/>
    <dgm:cxn modelId="{2A2DD9CD-48E5-4AA7-B61B-93454648170C}" type="presParOf" srcId="{E797BFCF-2123-4AA7-9D89-D2F3E4E3AF7D}" destId="{F12E1163-395C-4728-A565-D41BBBDC217E}" srcOrd="5" destOrd="0" presId="urn:microsoft.com/office/officeart/2005/8/layout/vProcess5"/>
    <dgm:cxn modelId="{2997A312-D039-4656-8324-BC45793272F4}" type="presParOf" srcId="{E797BFCF-2123-4AA7-9D89-D2F3E4E3AF7D}" destId="{298A7029-1F77-428B-A372-0C87C4221EC7}" srcOrd="6" destOrd="0" presId="urn:microsoft.com/office/officeart/2005/8/layout/vProcess5"/>
    <dgm:cxn modelId="{C71049D2-5969-4F9E-8DE7-A2CFE6CD9D29}" type="presParOf" srcId="{E797BFCF-2123-4AA7-9D89-D2F3E4E3AF7D}" destId="{7234670C-0383-4D83-97E7-A25EB7C7B7CC}" srcOrd="7" destOrd="0" presId="urn:microsoft.com/office/officeart/2005/8/layout/vProcess5"/>
    <dgm:cxn modelId="{06198677-4A8B-42E9-800E-933C2485B91B}" type="presParOf" srcId="{E797BFCF-2123-4AA7-9D89-D2F3E4E3AF7D}" destId="{662C1D3E-9052-443F-9AE3-86A193CEF88A}" srcOrd="8" destOrd="0" presId="urn:microsoft.com/office/officeart/2005/8/layout/vProcess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591B9E9-9F81-4C3A-859D-2662A7C9FC0E}" type="doc">
      <dgm:prSet loTypeId="urn:microsoft.com/office/officeart/2005/8/layout/process2" loCatId="process" qsTypeId="urn:microsoft.com/office/officeart/2005/8/quickstyle/simple1" qsCatId="simple" csTypeId="urn:microsoft.com/office/officeart/2005/8/colors/accent1_2" csCatId="accent1" phldr="1"/>
      <dgm:spPr/>
    </dgm:pt>
    <dgm:pt modelId="{63A31554-3E12-4405-87AC-BB3689C527DC}">
      <dgm:prSet phldrT="[Text]"/>
      <dgm:spPr/>
      <dgm:t>
        <a:bodyPr/>
        <a:lstStyle/>
        <a:p>
          <a:r>
            <a:rPr lang="en-US" dirty="0" smtClean="0"/>
            <a:t>Visit NALP.org</a:t>
          </a:r>
          <a:endParaRPr lang="en-US" dirty="0"/>
        </a:p>
      </dgm:t>
    </dgm:pt>
    <dgm:pt modelId="{B5C7BA5A-5C6F-42DA-85B7-747F388A80E1}" type="parTrans" cxnId="{7CC28ED8-A188-4B6F-8F0A-0EAE61734274}">
      <dgm:prSet/>
      <dgm:spPr/>
      <dgm:t>
        <a:bodyPr/>
        <a:lstStyle/>
        <a:p>
          <a:endParaRPr lang="en-US"/>
        </a:p>
      </dgm:t>
    </dgm:pt>
    <dgm:pt modelId="{FBC9EFA1-64E1-41A8-AA85-1CA67EB384A4}" type="sibTrans" cxnId="{7CC28ED8-A188-4B6F-8F0A-0EAE61734274}">
      <dgm:prSet/>
      <dgm:spPr/>
      <dgm:t>
        <a:bodyPr/>
        <a:lstStyle/>
        <a:p>
          <a:endParaRPr lang="en-US" dirty="0"/>
        </a:p>
      </dgm:t>
    </dgm:pt>
    <dgm:pt modelId="{419ED0B2-B542-4F31-876C-9D6ED5FF524B}">
      <dgm:prSet phldrT="[Text]"/>
      <dgm:spPr/>
      <dgm:t>
        <a:bodyPr/>
        <a:lstStyle/>
        <a:p>
          <a:r>
            <a:rPr lang="en-US" dirty="0" smtClean="0"/>
            <a:t>Select "NALP Bulletin“ from the tool bar at the left</a:t>
          </a:r>
          <a:endParaRPr lang="en-US" dirty="0"/>
        </a:p>
      </dgm:t>
    </dgm:pt>
    <dgm:pt modelId="{6EC57497-0B88-4DAB-977D-220CB2E1567D}" type="parTrans" cxnId="{B44F3434-108B-44DC-8EAC-8D2BD5CE732D}">
      <dgm:prSet/>
      <dgm:spPr/>
      <dgm:t>
        <a:bodyPr/>
        <a:lstStyle/>
        <a:p>
          <a:endParaRPr lang="en-US"/>
        </a:p>
      </dgm:t>
    </dgm:pt>
    <dgm:pt modelId="{D48D7D5A-2AE2-4CBD-BA08-8200727AF3CF}" type="sibTrans" cxnId="{B44F3434-108B-44DC-8EAC-8D2BD5CE732D}">
      <dgm:prSet/>
      <dgm:spPr/>
      <dgm:t>
        <a:bodyPr/>
        <a:lstStyle/>
        <a:p>
          <a:endParaRPr lang="en-US"/>
        </a:p>
      </dgm:t>
    </dgm:pt>
    <dgm:pt modelId="{F397EB50-7712-4A42-AFED-E3A15CD4AAF9}">
      <dgm:prSet phldrT="[Text]"/>
      <dgm:spPr/>
      <dgm:t>
        <a:bodyPr/>
        <a:lstStyle/>
        <a:p>
          <a:r>
            <a:rPr lang="en-US" dirty="0" smtClean="0"/>
            <a:t>Click on Archives immediately below "NALP Bulletin" at the left</a:t>
          </a:r>
          <a:endParaRPr lang="en-US" dirty="0"/>
        </a:p>
      </dgm:t>
    </dgm:pt>
    <dgm:pt modelId="{ED1F9452-0E0D-4FA4-801A-F8D209BB6E74}" type="parTrans" cxnId="{4E82B9A9-B46A-4EA0-8BB0-80F40B202398}">
      <dgm:prSet/>
      <dgm:spPr/>
      <dgm:t>
        <a:bodyPr/>
        <a:lstStyle/>
        <a:p>
          <a:endParaRPr lang="en-US"/>
        </a:p>
      </dgm:t>
    </dgm:pt>
    <dgm:pt modelId="{BB4464D6-3F39-4BF3-972E-571742F51946}" type="sibTrans" cxnId="{4E82B9A9-B46A-4EA0-8BB0-80F40B202398}">
      <dgm:prSet/>
      <dgm:spPr/>
      <dgm:t>
        <a:bodyPr/>
        <a:lstStyle/>
        <a:p>
          <a:endParaRPr lang="en-US"/>
        </a:p>
      </dgm:t>
    </dgm:pt>
    <dgm:pt modelId="{77EC2A2F-36A6-407B-95ED-817176280204}">
      <dgm:prSet/>
      <dgm:spPr/>
      <dgm:t>
        <a:bodyPr/>
        <a:lstStyle/>
        <a:p>
          <a:r>
            <a:rPr lang="en-US" dirty="0" smtClean="0"/>
            <a:t>Select "Diversity" from the drop down filter options at the top of the page</a:t>
          </a:r>
          <a:endParaRPr lang="en-US" dirty="0"/>
        </a:p>
      </dgm:t>
    </dgm:pt>
    <dgm:pt modelId="{790F6F92-0F5D-45CE-8FFA-C1C9BA49B402}" type="parTrans" cxnId="{164AA6D3-1F1C-43DA-BEC2-195FD4ED6FBF}">
      <dgm:prSet/>
      <dgm:spPr/>
      <dgm:t>
        <a:bodyPr/>
        <a:lstStyle/>
        <a:p>
          <a:endParaRPr lang="en-US"/>
        </a:p>
      </dgm:t>
    </dgm:pt>
    <dgm:pt modelId="{DB4AB504-8AF6-4DB6-896E-13BB66F91BD7}" type="sibTrans" cxnId="{164AA6D3-1F1C-43DA-BEC2-195FD4ED6FBF}">
      <dgm:prSet/>
      <dgm:spPr/>
      <dgm:t>
        <a:bodyPr/>
        <a:lstStyle/>
        <a:p>
          <a:endParaRPr lang="en-US"/>
        </a:p>
      </dgm:t>
    </dgm:pt>
    <dgm:pt modelId="{1711293C-B834-4D56-8230-7AE3C3175064}" type="pres">
      <dgm:prSet presAssocID="{6591B9E9-9F81-4C3A-859D-2662A7C9FC0E}" presName="linearFlow" presStyleCnt="0">
        <dgm:presLayoutVars>
          <dgm:resizeHandles val="exact"/>
        </dgm:presLayoutVars>
      </dgm:prSet>
      <dgm:spPr/>
    </dgm:pt>
    <dgm:pt modelId="{38F2F429-BD49-499A-B11A-5300087589CF}" type="pres">
      <dgm:prSet presAssocID="{63A31554-3E12-4405-87AC-BB3689C527DC}" presName="node" presStyleLbl="node1" presStyleIdx="0" presStyleCnt="4" custScaleX="170206">
        <dgm:presLayoutVars>
          <dgm:bulletEnabled val="1"/>
        </dgm:presLayoutVars>
      </dgm:prSet>
      <dgm:spPr/>
      <dgm:t>
        <a:bodyPr/>
        <a:lstStyle/>
        <a:p>
          <a:endParaRPr lang="en-US"/>
        </a:p>
      </dgm:t>
    </dgm:pt>
    <dgm:pt modelId="{8815A32A-D561-4514-B838-9933524C8FE1}" type="pres">
      <dgm:prSet presAssocID="{FBC9EFA1-64E1-41A8-AA85-1CA67EB384A4}" presName="sibTrans" presStyleLbl="sibTrans2D1" presStyleIdx="0" presStyleCnt="3"/>
      <dgm:spPr/>
      <dgm:t>
        <a:bodyPr/>
        <a:lstStyle/>
        <a:p>
          <a:endParaRPr lang="en-US"/>
        </a:p>
      </dgm:t>
    </dgm:pt>
    <dgm:pt modelId="{CA8EB165-E15A-4C51-840D-3F589DC1641C}" type="pres">
      <dgm:prSet presAssocID="{FBC9EFA1-64E1-41A8-AA85-1CA67EB384A4}" presName="connectorText" presStyleLbl="sibTrans2D1" presStyleIdx="0" presStyleCnt="3"/>
      <dgm:spPr/>
      <dgm:t>
        <a:bodyPr/>
        <a:lstStyle/>
        <a:p>
          <a:endParaRPr lang="en-US"/>
        </a:p>
      </dgm:t>
    </dgm:pt>
    <dgm:pt modelId="{78C66CD5-9900-4122-8086-C7DE033EC911}" type="pres">
      <dgm:prSet presAssocID="{419ED0B2-B542-4F31-876C-9D6ED5FF524B}" presName="node" presStyleLbl="node1" presStyleIdx="1" presStyleCnt="4" custScaleX="170206">
        <dgm:presLayoutVars>
          <dgm:bulletEnabled val="1"/>
        </dgm:presLayoutVars>
      </dgm:prSet>
      <dgm:spPr/>
      <dgm:t>
        <a:bodyPr/>
        <a:lstStyle/>
        <a:p>
          <a:endParaRPr lang="en-US"/>
        </a:p>
      </dgm:t>
    </dgm:pt>
    <dgm:pt modelId="{5A57448C-5AD0-4B4A-8211-0540CB3FF643}" type="pres">
      <dgm:prSet presAssocID="{D48D7D5A-2AE2-4CBD-BA08-8200727AF3CF}" presName="sibTrans" presStyleLbl="sibTrans2D1" presStyleIdx="1" presStyleCnt="3"/>
      <dgm:spPr/>
      <dgm:t>
        <a:bodyPr/>
        <a:lstStyle/>
        <a:p>
          <a:endParaRPr lang="en-US"/>
        </a:p>
      </dgm:t>
    </dgm:pt>
    <dgm:pt modelId="{F4CA84A2-C9B5-4440-A46D-566A35EC8AA2}" type="pres">
      <dgm:prSet presAssocID="{D48D7D5A-2AE2-4CBD-BA08-8200727AF3CF}" presName="connectorText" presStyleLbl="sibTrans2D1" presStyleIdx="1" presStyleCnt="3"/>
      <dgm:spPr/>
      <dgm:t>
        <a:bodyPr/>
        <a:lstStyle/>
        <a:p>
          <a:endParaRPr lang="en-US"/>
        </a:p>
      </dgm:t>
    </dgm:pt>
    <dgm:pt modelId="{B8124AC6-1359-4582-B95B-A157FFD0E488}" type="pres">
      <dgm:prSet presAssocID="{F397EB50-7712-4A42-AFED-E3A15CD4AAF9}" presName="node" presStyleLbl="node1" presStyleIdx="2" presStyleCnt="4" custScaleX="170206">
        <dgm:presLayoutVars>
          <dgm:bulletEnabled val="1"/>
        </dgm:presLayoutVars>
      </dgm:prSet>
      <dgm:spPr/>
      <dgm:t>
        <a:bodyPr/>
        <a:lstStyle/>
        <a:p>
          <a:endParaRPr lang="en-US"/>
        </a:p>
      </dgm:t>
    </dgm:pt>
    <dgm:pt modelId="{E2C497E9-BFD9-4FF0-8381-CCE1F07D7D80}" type="pres">
      <dgm:prSet presAssocID="{BB4464D6-3F39-4BF3-972E-571742F51946}" presName="sibTrans" presStyleLbl="sibTrans2D1" presStyleIdx="2" presStyleCnt="3"/>
      <dgm:spPr/>
      <dgm:t>
        <a:bodyPr/>
        <a:lstStyle/>
        <a:p>
          <a:endParaRPr lang="en-US"/>
        </a:p>
      </dgm:t>
    </dgm:pt>
    <dgm:pt modelId="{3C23A0C5-5FD3-4D7B-BEA2-4E13B2BED026}" type="pres">
      <dgm:prSet presAssocID="{BB4464D6-3F39-4BF3-972E-571742F51946}" presName="connectorText" presStyleLbl="sibTrans2D1" presStyleIdx="2" presStyleCnt="3"/>
      <dgm:spPr/>
      <dgm:t>
        <a:bodyPr/>
        <a:lstStyle/>
        <a:p>
          <a:endParaRPr lang="en-US"/>
        </a:p>
      </dgm:t>
    </dgm:pt>
    <dgm:pt modelId="{A31619A3-D55A-46A6-94B0-DC64305A88F1}" type="pres">
      <dgm:prSet presAssocID="{77EC2A2F-36A6-407B-95ED-817176280204}" presName="node" presStyleLbl="node1" presStyleIdx="3" presStyleCnt="4" custScaleX="170206">
        <dgm:presLayoutVars>
          <dgm:bulletEnabled val="1"/>
        </dgm:presLayoutVars>
      </dgm:prSet>
      <dgm:spPr/>
      <dgm:t>
        <a:bodyPr/>
        <a:lstStyle/>
        <a:p>
          <a:endParaRPr lang="en-US"/>
        </a:p>
      </dgm:t>
    </dgm:pt>
  </dgm:ptLst>
  <dgm:cxnLst>
    <dgm:cxn modelId="{B66C4A95-6F04-4D21-9090-3D11C44A28CE}" type="presOf" srcId="{FBC9EFA1-64E1-41A8-AA85-1CA67EB384A4}" destId="{CA8EB165-E15A-4C51-840D-3F589DC1641C}" srcOrd="1" destOrd="0" presId="urn:microsoft.com/office/officeart/2005/8/layout/process2"/>
    <dgm:cxn modelId="{D83D2D6D-5879-4D1A-876F-B546975D0670}" type="presOf" srcId="{F397EB50-7712-4A42-AFED-E3A15CD4AAF9}" destId="{B8124AC6-1359-4582-B95B-A157FFD0E488}" srcOrd="0" destOrd="0" presId="urn:microsoft.com/office/officeart/2005/8/layout/process2"/>
    <dgm:cxn modelId="{D7964180-CBC9-47B8-923D-6E30604E2B9C}" type="presOf" srcId="{D48D7D5A-2AE2-4CBD-BA08-8200727AF3CF}" destId="{F4CA84A2-C9B5-4440-A46D-566A35EC8AA2}" srcOrd="1" destOrd="0" presId="urn:microsoft.com/office/officeart/2005/8/layout/process2"/>
    <dgm:cxn modelId="{C1FCA030-C3E8-4643-9301-AEF5476D26D6}" type="presOf" srcId="{63A31554-3E12-4405-87AC-BB3689C527DC}" destId="{38F2F429-BD49-499A-B11A-5300087589CF}" srcOrd="0" destOrd="0" presId="urn:microsoft.com/office/officeart/2005/8/layout/process2"/>
    <dgm:cxn modelId="{A0EBBA5E-CD6D-4B3C-84B4-27A56C8DC713}" type="presOf" srcId="{419ED0B2-B542-4F31-876C-9D6ED5FF524B}" destId="{78C66CD5-9900-4122-8086-C7DE033EC911}" srcOrd="0" destOrd="0" presId="urn:microsoft.com/office/officeart/2005/8/layout/process2"/>
    <dgm:cxn modelId="{CDD84670-DBEF-4F8D-A872-A0BDEA6A5C3B}" type="presOf" srcId="{BB4464D6-3F39-4BF3-972E-571742F51946}" destId="{E2C497E9-BFD9-4FF0-8381-CCE1F07D7D80}" srcOrd="0" destOrd="0" presId="urn:microsoft.com/office/officeart/2005/8/layout/process2"/>
    <dgm:cxn modelId="{B44F3434-108B-44DC-8EAC-8D2BD5CE732D}" srcId="{6591B9E9-9F81-4C3A-859D-2662A7C9FC0E}" destId="{419ED0B2-B542-4F31-876C-9D6ED5FF524B}" srcOrd="1" destOrd="0" parTransId="{6EC57497-0B88-4DAB-977D-220CB2E1567D}" sibTransId="{D48D7D5A-2AE2-4CBD-BA08-8200727AF3CF}"/>
    <dgm:cxn modelId="{7CC28ED8-A188-4B6F-8F0A-0EAE61734274}" srcId="{6591B9E9-9F81-4C3A-859D-2662A7C9FC0E}" destId="{63A31554-3E12-4405-87AC-BB3689C527DC}" srcOrd="0" destOrd="0" parTransId="{B5C7BA5A-5C6F-42DA-85B7-747F388A80E1}" sibTransId="{FBC9EFA1-64E1-41A8-AA85-1CA67EB384A4}"/>
    <dgm:cxn modelId="{164AA6D3-1F1C-43DA-BEC2-195FD4ED6FBF}" srcId="{6591B9E9-9F81-4C3A-859D-2662A7C9FC0E}" destId="{77EC2A2F-36A6-407B-95ED-817176280204}" srcOrd="3" destOrd="0" parTransId="{790F6F92-0F5D-45CE-8FFA-C1C9BA49B402}" sibTransId="{DB4AB504-8AF6-4DB6-896E-13BB66F91BD7}"/>
    <dgm:cxn modelId="{B8FB063D-CEB4-43DC-AC5E-EEA023D10B48}" type="presOf" srcId="{FBC9EFA1-64E1-41A8-AA85-1CA67EB384A4}" destId="{8815A32A-D561-4514-B838-9933524C8FE1}" srcOrd="0" destOrd="0" presId="urn:microsoft.com/office/officeart/2005/8/layout/process2"/>
    <dgm:cxn modelId="{7290DAD2-1DA6-4AF5-A47B-1450D177A7D6}" type="presOf" srcId="{6591B9E9-9F81-4C3A-859D-2662A7C9FC0E}" destId="{1711293C-B834-4D56-8230-7AE3C3175064}" srcOrd="0" destOrd="0" presId="urn:microsoft.com/office/officeart/2005/8/layout/process2"/>
    <dgm:cxn modelId="{057F64E9-ECC4-449F-884E-51209B22801A}" type="presOf" srcId="{77EC2A2F-36A6-407B-95ED-817176280204}" destId="{A31619A3-D55A-46A6-94B0-DC64305A88F1}" srcOrd="0" destOrd="0" presId="urn:microsoft.com/office/officeart/2005/8/layout/process2"/>
    <dgm:cxn modelId="{4E82B9A9-B46A-4EA0-8BB0-80F40B202398}" srcId="{6591B9E9-9F81-4C3A-859D-2662A7C9FC0E}" destId="{F397EB50-7712-4A42-AFED-E3A15CD4AAF9}" srcOrd="2" destOrd="0" parTransId="{ED1F9452-0E0D-4FA4-801A-F8D209BB6E74}" sibTransId="{BB4464D6-3F39-4BF3-972E-571742F51946}"/>
    <dgm:cxn modelId="{524475CB-16B3-4B0D-BE34-EEFBFBA8A0BE}" type="presOf" srcId="{D48D7D5A-2AE2-4CBD-BA08-8200727AF3CF}" destId="{5A57448C-5AD0-4B4A-8211-0540CB3FF643}" srcOrd="0" destOrd="0" presId="urn:microsoft.com/office/officeart/2005/8/layout/process2"/>
    <dgm:cxn modelId="{996B7E5D-3CBB-4E30-A4EF-9757D591E82A}" type="presOf" srcId="{BB4464D6-3F39-4BF3-972E-571742F51946}" destId="{3C23A0C5-5FD3-4D7B-BEA2-4E13B2BED026}" srcOrd="1" destOrd="0" presId="urn:microsoft.com/office/officeart/2005/8/layout/process2"/>
    <dgm:cxn modelId="{EA62F867-D437-4B82-8004-50B404E7BEF3}" type="presParOf" srcId="{1711293C-B834-4D56-8230-7AE3C3175064}" destId="{38F2F429-BD49-499A-B11A-5300087589CF}" srcOrd="0" destOrd="0" presId="urn:microsoft.com/office/officeart/2005/8/layout/process2"/>
    <dgm:cxn modelId="{7025B091-0D63-4684-9513-F026BB954C79}" type="presParOf" srcId="{1711293C-B834-4D56-8230-7AE3C3175064}" destId="{8815A32A-D561-4514-B838-9933524C8FE1}" srcOrd="1" destOrd="0" presId="urn:microsoft.com/office/officeart/2005/8/layout/process2"/>
    <dgm:cxn modelId="{44FD95DA-A4B2-4768-8D91-96A44BB26F21}" type="presParOf" srcId="{8815A32A-D561-4514-B838-9933524C8FE1}" destId="{CA8EB165-E15A-4C51-840D-3F589DC1641C}" srcOrd="0" destOrd="0" presId="urn:microsoft.com/office/officeart/2005/8/layout/process2"/>
    <dgm:cxn modelId="{702657F1-DA97-4DEF-BD9B-D35BBEBEC73F}" type="presParOf" srcId="{1711293C-B834-4D56-8230-7AE3C3175064}" destId="{78C66CD5-9900-4122-8086-C7DE033EC911}" srcOrd="2" destOrd="0" presId="urn:microsoft.com/office/officeart/2005/8/layout/process2"/>
    <dgm:cxn modelId="{C97A7C9E-9F3F-4EB9-AE39-FCD3DAC5D554}" type="presParOf" srcId="{1711293C-B834-4D56-8230-7AE3C3175064}" destId="{5A57448C-5AD0-4B4A-8211-0540CB3FF643}" srcOrd="3" destOrd="0" presId="urn:microsoft.com/office/officeart/2005/8/layout/process2"/>
    <dgm:cxn modelId="{5559EA4F-53DD-4A61-9E7D-C8246B99F284}" type="presParOf" srcId="{5A57448C-5AD0-4B4A-8211-0540CB3FF643}" destId="{F4CA84A2-C9B5-4440-A46D-566A35EC8AA2}" srcOrd="0" destOrd="0" presId="urn:microsoft.com/office/officeart/2005/8/layout/process2"/>
    <dgm:cxn modelId="{18785879-7559-4A48-9E9C-F0A7082725F5}" type="presParOf" srcId="{1711293C-B834-4D56-8230-7AE3C3175064}" destId="{B8124AC6-1359-4582-B95B-A157FFD0E488}" srcOrd="4" destOrd="0" presId="urn:microsoft.com/office/officeart/2005/8/layout/process2"/>
    <dgm:cxn modelId="{136303A9-92D2-43D0-AC32-47C91425ECA4}" type="presParOf" srcId="{1711293C-B834-4D56-8230-7AE3C3175064}" destId="{E2C497E9-BFD9-4FF0-8381-CCE1F07D7D80}" srcOrd="5" destOrd="0" presId="urn:microsoft.com/office/officeart/2005/8/layout/process2"/>
    <dgm:cxn modelId="{827F11F8-DE24-4230-A3F5-3DD4DC6ABE30}" type="presParOf" srcId="{E2C497E9-BFD9-4FF0-8381-CCE1F07D7D80}" destId="{3C23A0C5-5FD3-4D7B-BEA2-4E13B2BED026}" srcOrd="0" destOrd="0" presId="urn:microsoft.com/office/officeart/2005/8/layout/process2"/>
    <dgm:cxn modelId="{D89E5529-9042-4C8E-8BC5-9DF5C328276B}" type="presParOf" srcId="{1711293C-B834-4D56-8230-7AE3C3175064}" destId="{A31619A3-D55A-46A6-94B0-DC64305A88F1}" srcOrd="6" destOrd="0" presId="urn:microsoft.com/office/officeart/2005/8/layout/process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EFA512F-EDC2-4451-B07C-B83B9217216D}">
      <dsp:nvSpPr>
        <dsp:cNvPr id="0" name=""/>
        <dsp:cNvSpPr/>
      </dsp:nvSpPr>
      <dsp:spPr>
        <a:xfrm>
          <a:off x="0" y="0"/>
          <a:ext cx="6995160" cy="1357788"/>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a:lnSpc>
              <a:spcPct val="90000"/>
            </a:lnSpc>
            <a:spcBef>
              <a:spcPct val="0"/>
            </a:spcBef>
            <a:spcAft>
              <a:spcPct val="35000"/>
            </a:spcAft>
          </a:pPr>
          <a:r>
            <a:rPr lang="en-US" sz="3700" kern="1200" dirty="0" smtClean="0"/>
            <a:t>Vocabulary 101</a:t>
          </a:r>
          <a:endParaRPr lang="en-US" sz="3700" kern="1200" dirty="0"/>
        </a:p>
      </dsp:txBody>
      <dsp:txXfrm>
        <a:off x="0" y="0"/>
        <a:ext cx="5609536" cy="1357788"/>
      </dsp:txXfrm>
    </dsp:sp>
    <dsp:sp modelId="{BB56EB1C-AA13-428E-99F2-CC998DD90C4B}">
      <dsp:nvSpPr>
        <dsp:cNvPr id="0" name=""/>
        <dsp:cNvSpPr/>
      </dsp:nvSpPr>
      <dsp:spPr>
        <a:xfrm>
          <a:off x="617219" y="1584086"/>
          <a:ext cx="6995160" cy="1357788"/>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a:lnSpc>
              <a:spcPct val="90000"/>
            </a:lnSpc>
            <a:spcBef>
              <a:spcPct val="0"/>
            </a:spcBef>
            <a:spcAft>
              <a:spcPct val="35000"/>
            </a:spcAft>
          </a:pPr>
          <a:r>
            <a:rPr lang="en-US" sz="3700" kern="1200" dirty="0" smtClean="0"/>
            <a:t>That’s not what I meant!</a:t>
          </a:r>
          <a:endParaRPr lang="en-US" sz="3700" kern="1200" dirty="0"/>
        </a:p>
      </dsp:txBody>
      <dsp:txXfrm>
        <a:off x="617219" y="1584086"/>
        <a:ext cx="5495377" cy="1357788"/>
      </dsp:txXfrm>
    </dsp:sp>
    <dsp:sp modelId="{F72BBD2A-E144-41EF-A4F5-DBCBD4DAA456}">
      <dsp:nvSpPr>
        <dsp:cNvPr id="0" name=""/>
        <dsp:cNvSpPr/>
      </dsp:nvSpPr>
      <dsp:spPr>
        <a:xfrm>
          <a:off x="1234439" y="3168173"/>
          <a:ext cx="6995160" cy="1357788"/>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a:lnSpc>
              <a:spcPct val="90000"/>
            </a:lnSpc>
            <a:spcBef>
              <a:spcPct val="0"/>
            </a:spcBef>
            <a:spcAft>
              <a:spcPct val="35000"/>
            </a:spcAft>
          </a:pPr>
          <a:r>
            <a:rPr lang="en-US" sz="3700" kern="1200" dirty="0" smtClean="0"/>
            <a:t>Difficult Conversations in Real Life</a:t>
          </a:r>
          <a:endParaRPr lang="en-US" sz="3700" kern="1200" dirty="0"/>
        </a:p>
      </dsp:txBody>
      <dsp:txXfrm>
        <a:off x="1234439" y="3168173"/>
        <a:ext cx="5495377" cy="1357788"/>
      </dsp:txXfrm>
    </dsp:sp>
    <dsp:sp modelId="{AC41D528-D9A6-45E2-BC56-FA61ADFD7ACB}">
      <dsp:nvSpPr>
        <dsp:cNvPr id="0" name=""/>
        <dsp:cNvSpPr/>
      </dsp:nvSpPr>
      <dsp:spPr>
        <a:xfrm>
          <a:off x="6112597" y="1029656"/>
          <a:ext cx="882562" cy="882562"/>
        </a:xfrm>
        <a:prstGeom prst="downArrow">
          <a:avLst>
            <a:gd name="adj1" fmla="val 55000"/>
            <a:gd name="adj2" fmla="val 45000"/>
          </a:avLst>
        </a:prstGeom>
        <a:solidFill>
          <a:schemeClr val="accent1">
            <a:alpha val="90000"/>
            <a:tint val="40000"/>
            <a:hueOff val="0"/>
            <a:satOff val="0"/>
            <a:lumOff val="0"/>
            <a:alphaOff val="0"/>
          </a:schemeClr>
        </a:solidFill>
        <a:ln w="381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US" sz="3600" kern="1200"/>
        </a:p>
      </dsp:txBody>
      <dsp:txXfrm>
        <a:off x="6112597" y="1029656"/>
        <a:ext cx="882562" cy="882562"/>
      </dsp:txXfrm>
    </dsp:sp>
    <dsp:sp modelId="{F12E1163-395C-4728-A565-D41BBBDC217E}">
      <dsp:nvSpPr>
        <dsp:cNvPr id="0" name=""/>
        <dsp:cNvSpPr/>
      </dsp:nvSpPr>
      <dsp:spPr>
        <a:xfrm>
          <a:off x="6729817" y="2604691"/>
          <a:ext cx="882562" cy="882562"/>
        </a:xfrm>
        <a:prstGeom prst="downArrow">
          <a:avLst>
            <a:gd name="adj1" fmla="val 55000"/>
            <a:gd name="adj2" fmla="val 45000"/>
          </a:avLst>
        </a:prstGeom>
        <a:solidFill>
          <a:schemeClr val="accent1">
            <a:alpha val="90000"/>
            <a:tint val="40000"/>
            <a:hueOff val="0"/>
            <a:satOff val="0"/>
            <a:lumOff val="0"/>
            <a:alphaOff val="0"/>
          </a:schemeClr>
        </a:solidFill>
        <a:ln w="381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US" sz="3600" kern="1200"/>
        </a:p>
      </dsp:txBody>
      <dsp:txXfrm>
        <a:off x="6729817" y="2604691"/>
        <a:ext cx="882562" cy="882562"/>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0C2CE04-091A-4717-A515-52F00D80F5F5}" type="datetimeFigureOut">
              <a:rPr lang="en-US" smtClean="0"/>
              <a:pPr/>
              <a:t>5/24/2012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5D0121-6939-40DA-8ABD-ED126FC2414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a:ln/>
        </p:spPr>
      </p:sp>
      <p:sp>
        <p:nvSpPr>
          <p:cNvPr id="100355" name="Notes Placeholder 2"/>
          <p:cNvSpPr>
            <a:spLocks noGrp="1"/>
          </p:cNvSpPr>
          <p:nvPr>
            <p:ph type="body" idx="1"/>
          </p:nvPr>
        </p:nvSpPr>
        <p:spPr>
          <a:noFill/>
          <a:ln w="9525"/>
        </p:spPr>
        <p:txBody>
          <a:bodyPr/>
          <a:lstStyle/>
          <a:p>
            <a:endParaRPr lang="en-US" smtClean="0">
              <a:latin typeface="Zurich BT" pitchFamily="34" charset="0"/>
              <a:cs typeface="Arial" pitchFamily="34" charset="0"/>
            </a:endParaRPr>
          </a:p>
        </p:txBody>
      </p:sp>
      <p:sp>
        <p:nvSpPr>
          <p:cNvPr id="100356" name="Slide Number Placeholder 3"/>
          <p:cNvSpPr>
            <a:spLocks noGrp="1"/>
          </p:cNvSpPr>
          <p:nvPr>
            <p:ph type="sldNum" sz="quarter" idx="4294967295"/>
          </p:nvPr>
        </p:nvSpPr>
        <p:spPr bwMode="auto">
          <a:xfrm>
            <a:off x="3884316" y="8685856"/>
            <a:ext cx="2972115" cy="456570"/>
          </a:xfrm>
          <a:prstGeom prst="rect">
            <a:avLst/>
          </a:prstGeom>
          <a:noFill/>
          <a:ln>
            <a:miter lim="800000"/>
            <a:headEnd/>
            <a:tailEnd/>
          </a:ln>
        </p:spPr>
        <p:txBody>
          <a:bodyPr lIns="86486" tIns="43243" rIns="86486" bIns="43243"/>
          <a:lstStyle/>
          <a:p>
            <a:fld id="{26F28BC4-0BA7-488F-BA37-D15D96F180C0}" type="slidenum">
              <a:rPr lang="en-US" altLang="en-US"/>
              <a:pPr/>
              <a:t>18</a:t>
            </a:fld>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a:ln/>
        </p:spPr>
      </p:sp>
      <p:sp>
        <p:nvSpPr>
          <p:cNvPr id="98307" name="Notes Placeholder 2"/>
          <p:cNvSpPr>
            <a:spLocks noGrp="1"/>
          </p:cNvSpPr>
          <p:nvPr>
            <p:ph type="body" idx="1"/>
          </p:nvPr>
        </p:nvSpPr>
        <p:spPr>
          <a:noFill/>
          <a:ln w="9525"/>
        </p:spPr>
        <p:txBody>
          <a:bodyPr/>
          <a:lstStyle/>
          <a:p>
            <a:endParaRPr lang="en-US" smtClean="0">
              <a:latin typeface="Zurich BT" pitchFamily="34" charset="0"/>
              <a:cs typeface="Arial" pitchFamily="34" charset="0"/>
            </a:endParaRPr>
          </a:p>
        </p:txBody>
      </p:sp>
      <p:sp>
        <p:nvSpPr>
          <p:cNvPr id="98308" name="Slide Number Placeholder 3"/>
          <p:cNvSpPr>
            <a:spLocks noGrp="1"/>
          </p:cNvSpPr>
          <p:nvPr>
            <p:ph type="sldNum" sz="quarter" idx="4294967295"/>
          </p:nvPr>
        </p:nvSpPr>
        <p:spPr bwMode="auto">
          <a:xfrm>
            <a:off x="3884316" y="8685856"/>
            <a:ext cx="2972115" cy="456570"/>
          </a:xfrm>
          <a:prstGeom prst="rect">
            <a:avLst/>
          </a:prstGeom>
          <a:noFill/>
          <a:ln>
            <a:miter lim="800000"/>
            <a:headEnd/>
            <a:tailEnd/>
          </a:ln>
        </p:spPr>
        <p:txBody>
          <a:bodyPr lIns="86486" tIns="43243" rIns="86486" bIns="43243"/>
          <a:lstStyle/>
          <a:p>
            <a:fld id="{4DB18EAE-6024-49FD-A427-703076AAEB2E}" type="slidenum">
              <a:rPr lang="en-US" altLang="en-US">
                <a:solidFill>
                  <a:srgbClr val="000000"/>
                </a:solidFill>
              </a:rPr>
              <a:pPr/>
              <a:t>20</a:t>
            </a:fld>
            <a:endParaRPr lang="en-US" altLang="en-US">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A72580D5-097F-466C-AFD9-DDCBA23AA63A}" type="datetimeFigureOut">
              <a:rPr lang="en-US" smtClean="0"/>
              <a:pPr/>
              <a:t>5/24/2012</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D34E60C1-81FD-49CE-959E-025227544FB6}" type="slidenum">
              <a:rPr lang="en-US" smtClean="0"/>
              <a:pPr/>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72580D5-097F-466C-AFD9-DDCBA23AA63A}" type="datetimeFigureOut">
              <a:rPr lang="en-US" smtClean="0"/>
              <a:pPr/>
              <a:t>5/24/2012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34E60C1-81FD-49CE-959E-025227544FB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72580D5-097F-466C-AFD9-DDCBA23AA63A}" type="datetimeFigureOut">
              <a:rPr lang="en-US" smtClean="0"/>
              <a:pPr/>
              <a:t>5/24/2012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34E60C1-81FD-49CE-959E-025227544FB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72580D5-097F-466C-AFD9-DDCBA23AA63A}" type="datetimeFigureOut">
              <a:rPr lang="en-US" smtClean="0"/>
              <a:pPr/>
              <a:t>5/24/2012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34E60C1-81FD-49CE-959E-025227544FB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A72580D5-097F-466C-AFD9-DDCBA23AA63A}" type="datetimeFigureOut">
              <a:rPr lang="en-US" smtClean="0"/>
              <a:pPr/>
              <a:t>5/24/2012</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D34E60C1-81FD-49CE-959E-025227544FB6}" type="slidenum">
              <a:rPr lang="en-US" smtClean="0"/>
              <a:pPr/>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72580D5-097F-466C-AFD9-DDCBA23AA63A}" type="datetimeFigureOut">
              <a:rPr lang="en-US" smtClean="0"/>
              <a:pPr/>
              <a:t>5/24/2012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D34E60C1-81FD-49CE-959E-025227544FB6}" type="slidenum">
              <a:rPr lang="en-US" smtClean="0"/>
              <a:pPr/>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72580D5-097F-466C-AFD9-DDCBA23AA63A}" type="datetimeFigureOut">
              <a:rPr lang="en-US" smtClean="0"/>
              <a:pPr/>
              <a:t>5/24/2012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D34E60C1-81FD-49CE-959E-025227544FB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72580D5-097F-466C-AFD9-DDCBA23AA63A}" type="datetimeFigureOut">
              <a:rPr lang="en-US" smtClean="0"/>
              <a:pPr/>
              <a:t>5/24/2012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D34E60C1-81FD-49CE-959E-025227544FB6}" type="slidenum">
              <a:rPr lang="en-US" smtClean="0"/>
              <a:pPr/>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A72580D5-097F-466C-AFD9-DDCBA23AA63A}" type="datetimeFigureOut">
              <a:rPr lang="en-US" smtClean="0"/>
              <a:pPr/>
              <a:t>5/24/2012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D34E60C1-81FD-49CE-959E-025227544FB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A72580D5-097F-466C-AFD9-DDCBA23AA63A}" type="datetimeFigureOut">
              <a:rPr lang="en-US" smtClean="0"/>
              <a:pPr/>
              <a:t>5/24/2012</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D34E60C1-81FD-49CE-959E-025227544FB6}" type="slidenum">
              <a:rPr lang="en-US" smtClean="0"/>
              <a:pPr/>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A72580D5-097F-466C-AFD9-DDCBA23AA63A}" type="datetimeFigureOut">
              <a:rPr lang="en-US" smtClean="0"/>
              <a:pPr/>
              <a:t>5/24/2012</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D34E60C1-81FD-49CE-959E-025227544FB6}" type="slidenum">
              <a:rPr lang="en-US" smtClean="0"/>
              <a:pPr/>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A72580D5-097F-466C-AFD9-DDCBA23AA63A}" type="datetimeFigureOut">
              <a:rPr lang="en-US" smtClean="0"/>
              <a:pPr/>
              <a:t>5/24/2012</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D34E60C1-81FD-49CE-959E-025227544FB6}" type="slidenum">
              <a:rPr lang="en-US" smtClean="0"/>
              <a:pPr/>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hyperlink" Target="http://www.ourfamily.org/" TargetMode="External"/><Relationship Id="rId2" Type="http://schemas.openxmlformats.org/officeDocument/2006/relationships/hyperlink" Target="http://www.glaad.org/" TargetMode="Externa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video" Target="file:///F:\Shit%20Straight%20People%20say%20to%20Gay%20Guys%20-%20YouTube.wmv"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video" Target="file:///F:\Shit%20White%20Girls%20Say...to%20Black%20Girls%20-%20YouTube.wmv" TargetMode="External"/></Relationships>
</file>

<file path=ppt/slides/_rels/slide2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video" Target="file:///F:\Shit%20White%20People%20Say%20to%20Asians%20-%20YouTube.wmv"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sz="5400" cap="small" dirty="0" smtClean="0"/>
              <a:t>Watch Your </a:t>
            </a:r>
            <a:r>
              <a:rPr lang="en-US" sz="5400" b="1" cap="small" dirty="0" smtClean="0">
                <a:solidFill>
                  <a:schemeClr val="accent1"/>
                </a:solidFill>
              </a:rPr>
              <a:t>@#$%</a:t>
            </a:r>
            <a:r>
              <a:rPr lang="en-US" sz="5400" cap="small" dirty="0" smtClean="0"/>
              <a:t> Mouth!</a:t>
            </a:r>
            <a:r>
              <a:rPr lang="en-US" cap="small" dirty="0" smtClean="0"/>
              <a:t/>
            </a:r>
            <a:br>
              <a:rPr lang="en-US" cap="small" dirty="0" smtClean="0"/>
            </a:br>
            <a:r>
              <a:rPr lang="en-US" sz="2800" cap="small" dirty="0" smtClean="0"/>
              <a:t>Race, LGBT &amp; other “Four Letter” Words and the Difficult Conversations Around Them</a:t>
            </a:r>
            <a:endParaRPr lang="en-US" cap="small" dirty="0"/>
          </a:p>
        </p:txBody>
      </p:sp>
      <p:sp>
        <p:nvSpPr>
          <p:cNvPr id="3" name="Subtitle 2"/>
          <p:cNvSpPr>
            <a:spLocks noGrp="1"/>
          </p:cNvSpPr>
          <p:nvPr>
            <p:ph type="subTitle" idx="1"/>
          </p:nvPr>
        </p:nvSpPr>
        <p:spPr/>
        <p:txBody>
          <a:bodyPr>
            <a:normAutofit fontScale="92500" lnSpcReduction="10000"/>
          </a:bodyPr>
          <a:lstStyle/>
          <a:p>
            <a:r>
              <a:rPr lang="en-US" b="1" dirty="0" smtClean="0"/>
              <a:t>NALP Annual Education Conference 2012</a:t>
            </a:r>
          </a:p>
          <a:p>
            <a:r>
              <a:rPr lang="en-US" b="1" dirty="0" smtClean="0"/>
              <a:t>Austin, Texas</a:t>
            </a:r>
          </a:p>
          <a:p>
            <a:r>
              <a:rPr lang="en-US" b="1" dirty="0" smtClean="0"/>
              <a:t>Wednesday, April 18</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2800" dirty="0" smtClean="0"/>
              <a:t>Vocabulary 101</a:t>
            </a:r>
            <a:endParaRPr lang="en-US" sz="2800" dirty="0"/>
          </a:p>
        </p:txBody>
      </p:sp>
      <p:sp>
        <p:nvSpPr>
          <p:cNvPr id="5" name="Text Placeholder 4"/>
          <p:cNvSpPr>
            <a:spLocks noGrp="1"/>
          </p:cNvSpPr>
          <p:nvPr>
            <p:ph type="body" idx="2"/>
          </p:nvPr>
        </p:nvSpPr>
        <p:spPr>
          <a:xfrm>
            <a:off x="457200" y="1447800"/>
            <a:ext cx="8437856" cy="1295400"/>
          </a:xfrm>
        </p:spPr>
        <p:txBody>
          <a:bodyPr>
            <a:normAutofit fontScale="77500" lnSpcReduction="20000"/>
          </a:bodyPr>
          <a:lstStyle/>
          <a:p>
            <a:pPr algn="l"/>
            <a:endParaRPr lang="en-US" sz="2000" dirty="0" smtClean="0"/>
          </a:p>
          <a:p>
            <a:pPr algn="just"/>
            <a:r>
              <a:rPr lang="en-US" sz="3100" dirty="0" smtClean="0"/>
              <a:t>Your choice of words matters, so think before you speak.  Your ultimate choice of words should be motivated by the wish to demonstrate both accuracy and sensitivity.</a:t>
            </a:r>
          </a:p>
          <a:p>
            <a:endParaRPr lang="en-US" dirty="0"/>
          </a:p>
        </p:txBody>
      </p:sp>
      <p:sp>
        <p:nvSpPr>
          <p:cNvPr id="10" name="Content Placeholder 9"/>
          <p:cNvSpPr>
            <a:spLocks noGrp="1"/>
          </p:cNvSpPr>
          <p:nvPr>
            <p:ph sz="half" idx="1"/>
          </p:nvPr>
        </p:nvSpPr>
        <p:spPr>
          <a:xfrm>
            <a:off x="228600" y="2819400"/>
            <a:ext cx="8666456" cy="3368040"/>
          </a:xfrm>
        </p:spPr>
        <p:txBody>
          <a:bodyPr numCol="1">
            <a:normAutofit/>
          </a:bodyPr>
          <a:lstStyle/>
          <a:p>
            <a:pPr lvl="1"/>
            <a:endParaRPr lang="en-US" sz="1600" dirty="0" smtClean="0"/>
          </a:p>
          <a:p>
            <a:r>
              <a:rPr lang="en-US" sz="2000" i="1" dirty="0" smtClean="0"/>
              <a:t>Avoid derogatory phrases</a:t>
            </a:r>
            <a:r>
              <a:rPr lang="en-US" sz="2000" dirty="0" smtClean="0"/>
              <a:t>:  “That’s so gay”, bitch, “</a:t>
            </a:r>
            <a:r>
              <a:rPr lang="en-US" sz="2000" dirty="0" err="1" smtClean="0"/>
              <a:t>manana</a:t>
            </a:r>
            <a:r>
              <a:rPr lang="en-US" sz="2000" dirty="0" smtClean="0"/>
              <a:t> </a:t>
            </a:r>
            <a:r>
              <a:rPr lang="en-US" sz="2000" dirty="0" err="1" smtClean="0"/>
              <a:t>manana</a:t>
            </a:r>
            <a:r>
              <a:rPr lang="en-US" sz="2000" dirty="0" smtClean="0"/>
              <a:t>”</a:t>
            </a:r>
          </a:p>
          <a:p>
            <a:pPr>
              <a:buNone/>
            </a:pPr>
            <a:endParaRPr lang="en-US" sz="2000" dirty="0" smtClean="0"/>
          </a:p>
          <a:p>
            <a:r>
              <a:rPr lang="en-US" sz="2000" i="1" dirty="0" smtClean="0"/>
              <a:t>Stay clear of words with inherent bias</a:t>
            </a:r>
            <a:r>
              <a:rPr lang="en-US" sz="2000" dirty="0" smtClean="0"/>
              <a:t>:  chairman; forefathers; manning; manpower</a:t>
            </a:r>
          </a:p>
          <a:p>
            <a:pPr>
              <a:buNone/>
            </a:pPr>
            <a:endParaRPr lang="en-US" sz="2000" dirty="0" smtClean="0"/>
          </a:p>
          <a:p>
            <a:r>
              <a:rPr lang="en-US" sz="2000" i="1" dirty="0" smtClean="0"/>
              <a:t>Although less clear, avoid antiquated categorical references</a:t>
            </a:r>
            <a:r>
              <a:rPr lang="en-US" sz="2000" dirty="0" smtClean="0"/>
              <a:t>:  oriental, handicapped</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10">
                                            <p:txEl>
                                              <p:pRg st="1" end="1"/>
                                            </p:txEl>
                                          </p:spTgt>
                                        </p:tgtEl>
                                        <p:attrNameLst>
                                          <p:attrName>style.visibility</p:attrName>
                                        </p:attrNameLst>
                                      </p:cBhvr>
                                      <p:to>
                                        <p:strVal val="visible"/>
                                      </p:to>
                                    </p:set>
                                    <p:animEffect transition="in" filter="dissolve">
                                      <p:cBhvr>
                                        <p:cTn id="7" dur="500"/>
                                        <p:tgtEl>
                                          <p:spTgt spid="10">
                                            <p:txEl>
                                              <p:pRg st="1" end="1"/>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10">
                                            <p:txEl>
                                              <p:pRg st="3" end="3"/>
                                            </p:txEl>
                                          </p:spTgt>
                                        </p:tgtEl>
                                        <p:attrNameLst>
                                          <p:attrName>style.visibility</p:attrName>
                                        </p:attrNameLst>
                                      </p:cBhvr>
                                      <p:to>
                                        <p:strVal val="visible"/>
                                      </p:to>
                                    </p:set>
                                    <p:animEffect transition="in" filter="dissolve">
                                      <p:cBhvr>
                                        <p:cTn id="11" dur="500"/>
                                        <p:tgtEl>
                                          <p:spTgt spid="10">
                                            <p:txEl>
                                              <p:pRg st="3" end="3"/>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10">
                                            <p:txEl>
                                              <p:pRg st="5" end="5"/>
                                            </p:txEl>
                                          </p:spTgt>
                                        </p:tgtEl>
                                        <p:attrNameLst>
                                          <p:attrName>style.visibility</p:attrName>
                                        </p:attrNameLst>
                                      </p:cBhvr>
                                      <p:to>
                                        <p:strVal val="visible"/>
                                      </p:to>
                                    </p:set>
                                    <p:animEffect transition="in" filter="dissolve">
                                      <p:cBhvr>
                                        <p:cTn id="15" dur="500"/>
                                        <p:tgtEl>
                                          <p:spTgt spid="10">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4600" dirty="0" smtClean="0"/>
              <a:t>Vocabulary 101</a:t>
            </a:r>
            <a:endParaRPr lang="en-US" sz="4600" dirty="0"/>
          </a:p>
        </p:txBody>
      </p:sp>
      <p:sp>
        <p:nvSpPr>
          <p:cNvPr id="9" name="Text Placeholder 8"/>
          <p:cNvSpPr>
            <a:spLocks noGrp="1"/>
          </p:cNvSpPr>
          <p:nvPr>
            <p:ph type="body" idx="1"/>
          </p:nvPr>
        </p:nvSpPr>
        <p:spPr>
          <a:xfrm>
            <a:off x="457200" y="1066800"/>
            <a:ext cx="7772400" cy="1108075"/>
          </a:xfrm>
        </p:spPr>
        <p:txBody>
          <a:bodyPr>
            <a:normAutofit/>
          </a:bodyPr>
          <a:lstStyle/>
          <a:p>
            <a:r>
              <a:rPr lang="en-US" sz="2000" dirty="0" smtClean="0"/>
              <a:t>Transgender Names, Pronoun Usage &amp; Descriptions</a:t>
            </a:r>
          </a:p>
          <a:p>
            <a:r>
              <a:rPr lang="en-US" sz="1800" dirty="0" smtClean="0"/>
              <a:t>Problematic</a:t>
            </a:r>
            <a:r>
              <a:rPr lang="en-US" sz="2800" dirty="0" smtClean="0"/>
              <a:t>		</a:t>
            </a:r>
            <a:endParaRPr lang="en-US" sz="2800" dirty="0"/>
          </a:p>
        </p:txBody>
      </p:sp>
      <p:sp>
        <p:nvSpPr>
          <p:cNvPr id="6" name="Text Placeholder 5"/>
          <p:cNvSpPr>
            <a:spLocks noGrp="1"/>
          </p:cNvSpPr>
          <p:nvPr>
            <p:ph type="body" sz="half" idx="3"/>
          </p:nvPr>
        </p:nvSpPr>
        <p:spPr/>
        <p:txBody>
          <a:bodyPr/>
          <a:lstStyle/>
          <a:p>
            <a:r>
              <a:rPr lang="en-US" sz="1800" dirty="0" smtClean="0"/>
              <a:t>Preferred</a:t>
            </a:r>
            <a:endParaRPr lang="en-US" sz="1800" dirty="0"/>
          </a:p>
        </p:txBody>
      </p:sp>
      <p:sp>
        <p:nvSpPr>
          <p:cNvPr id="5" name="Content Placeholder 4"/>
          <p:cNvSpPr>
            <a:spLocks noGrp="1"/>
          </p:cNvSpPr>
          <p:nvPr>
            <p:ph sz="quarter" idx="2"/>
          </p:nvPr>
        </p:nvSpPr>
        <p:spPr>
          <a:xfrm>
            <a:off x="457200" y="2362201"/>
            <a:ext cx="3886200" cy="2057400"/>
          </a:xfrm>
        </p:spPr>
        <p:txBody>
          <a:bodyPr>
            <a:normAutofit/>
          </a:bodyPr>
          <a:lstStyle/>
          <a:p>
            <a:r>
              <a:rPr lang="en-US" sz="1800" dirty="0" err="1" smtClean="0"/>
              <a:t>transgenders</a:t>
            </a:r>
            <a:r>
              <a:rPr lang="en-US" sz="1800" dirty="0" smtClean="0"/>
              <a:t>, a transgender</a:t>
            </a:r>
          </a:p>
          <a:p>
            <a:pPr>
              <a:buNone/>
            </a:pPr>
            <a:r>
              <a:rPr lang="en-US" sz="1800" dirty="0" smtClean="0"/>
              <a:t>	</a:t>
            </a:r>
          </a:p>
          <a:p>
            <a:r>
              <a:rPr lang="en-US" sz="1800" dirty="0" smtClean="0"/>
              <a:t>transgendered</a:t>
            </a:r>
          </a:p>
          <a:p>
            <a:r>
              <a:rPr lang="en-US" sz="1800" dirty="0" smtClean="0"/>
              <a:t>sex change</a:t>
            </a:r>
          </a:p>
          <a:p>
            <a:endParaRPr lang="en-US" sz="1800" dirty="0" smtClean="0"/>
          </a:p>
          <a:p>
            <a:endParaRPr lang="en-US" sz="1800" dirty="0" smtClean="0"/>
          </a:p>
        </p:txBody>
      </p:sp>
      <p:sp>
        <p:nvSpPr>
          <p:cNvPr id="10" name="Content Placeholder 9"/>
          <p:cNvSpPr>
            <a:spLocks noGrp="1"/>
          </p:cNvSpPr>
          <p:nvPr>
            <p:ph sz="quarter" idx="4"/>
          </p:nvPr>
        </p:nvSpPr>
        <p:spPr>
          <a:xfrm>
            <a:off x="4645025" y="2362201"/>
            <a:ext cx="4041775" cy="1447800"/>
          </a:xfrm>
        </p:spPr>
        <p:txBody>
          <a:bodyPr>
            <a:normAutofit/>
          </a:bodyPr>
          <a:lstStyle/>
          <a:p>
            <a:r>
              <a:rPr lang="en-US" sz="1800" dirty="0" smtClean="0"/>
              <a:t>transgender people or a transgender person</a:t>
            </a:r>
          </a:p>
          <a:p>
            <a:r>
              <a:rPr lang="en-US" sz="1800" dirty="0" smtClean="0"/>
              <a:t>Transgender</a:t>
            </a:r>
          </a:p>
          <a:p>
            <a:r>
              <a:rPr lang="en-US" sz="1800" dirty="0" smtClean="0"/>
              <a:t>transition</a:t>
            </a:r>
            <a:endParaRPr lang="en-US" sz="1800" dirty="0"/>
          </a:p>
        </p:txBody>
      </p:sp>
      <p:sp>
        <p:nvSpPr>
          <p:cNvPr id="8" name="TextBox 7"/>
          <p:cNvSpPr txBox="1"/>
          <p:nvPr/>
        </p:nvSpPr>
        <p:spPr>
          <a:xfrm>
            <a:off x="685801" y="3810000"/>
            <a:ext cx="8001000" cy="2031325"/>
          </a:xfrm>
          <a:prstGeom prst="rect">
            <a:avLst/>
          </a:prstGeom>
          <a:noFill/>
        </p:spPr>
        <p:txBody>
          <a:bodyPr wrap="square" rtlCol="0">
            <a:spAutoFit/>
          </a:bodyPr>
          <a:lstStyle/>
          <a:p>
            <a:r>
              <a:rPr lang="en-US" dirty="0" smtClean="0"/>
              <a:t>Whenever possible, </a:t>
            </a:r>
            <a:r>
              <a:rPr lang="en-US" dirty="0" smtClean="0">
                <a:solidFill>
                  <a:schemeClr val="accent1"/>
                </a:solidFill>
              </a:rPr>
              <a:t>ask</a:t>
            </a:r>
            <a:r>
              <a:rPr lang="en-US" dirty="0" smtClean="0"/>
              <a:t> transgender people which pronoun they would like you to use.</a:t>
            </a:r>
          </a:p>
          <a:p>
            <a:r>
              <a:rPr lang="en-US" dirty="0" smtClean="0"/>
              <a:t>If it is not possible to ask, </a:t>
            </a:r>
            <a:r>
              <a:rPr lang="en-US" dirty="0" smtClean="0">
                <a:solidFill>
                  <a:schemeClr val="accent1"/>
                </a:solidFill>
              </a:rPr>
              <a:t>use the pronoun that is consistent with the person’s appearance</a:t>
            </a:r>
            <a:r>
              <a:rPr lang="en-US" dirty="0" smtClean="0"/>
              <a:t>.</a:t>
            </a:r>
          </a:p>
          <a:p>
            <a:r>
              <a:rPr lang="en-US" dirty="0" smtClean="0"/>
              <a:t>If you make a mistake, </a:t>
            </a:r>
            <a:r>
              <a:rPr lang="en-US" dirty="0" smtClean="0">
                <a:solidFill>
                  <a:schemeClr val="accent1"/>
                </a:solidFill>
              </a:rPr>
              <a:t>correct yourself</a:t>
            </a:r>
            <a:r>
              <a:rPr lang="en-US" dirty="0" smtClean="0"/>
              <a:t>.  If someone else makes a mistake, </a:t>
            </a:r>
            <a:r>
              <a:rPr lang="en-US" u="sng" dirty="0" smtClean="0">
                <a:solidFill>
                  <a:schemeClr val="accent1"/>
                </a:solidFill>
              </a:rPr>
              <a:t>correct them</a:t>
            </a:r>
            <a:r>
              <a:rPr lang="en-US" dirty="0" smtClean="0"/>
              <a:t>.</a:t>
            </a:r>
          </a:p>
          <a:p>
            <a:endParaRPr lang="en-US" dirty="0" smtClean="0"/>
          </a:p>
        </p:txBody>
      </p:sp>
      <p:sp>
        <p:nvSpPr>
          <p:cNvPr id="11" name="TextBox 10"/>
          <p:cNvSpPr txBox="1"/>
          <p:nvPr/>
        </p:nvSpPr>
        <p:spPr>
          <a:xfrm>
            <a:off x="609600" y="5867400"/>
            <a:ext cx="7239000" cy="646331"/>
          </a:xfrm>
          <a:prstGeom prst="rect">
            <a:avLst/>
          </a:prstGeom>
          <a:noFill/>
        </p:spPr>
        <p:txBody>
          <a:bodyPr wrap="square" rtlCol="0">
            <a:spAutoFit/>
          </a:bodyPr>
          <a:lstStyle/>
          <a:p>
            <a:r>
              <a:rPr lang="en-US" i="1" dirty="0" smtClean="0"/>
              <a:t>See GLAAD Media Reference Guide (</a:t>
            </a:r>
            <a:r>
              <a:rPr lang="en-US" i="1" dirty="0" smtClean="0">
                <a:hlinkClick r:id="rId2"/>
              </a:rPr>
              <a:t>www.glaad.org</a:t>
            </a:r>
            <a:r>
              <a:rPr lang="en-US" i="1" dirty="0" smtClean="0"/>
              <a:t>) and Our Family Coalition (</a:t>
            </a:r>
            <a:r>
              <a:rPr lang="en-US" i="1" dirty="0" smtClean="0">
                <a:hlinkClick r:id="rId3"/>
              </a:rPr>
              <a:t>www.ourfamily.org</a:t>
            </a:r>
            <a:r>
              <a:rPr lang="en-US" i="1" dirty="0" smtClean="0"/>
              <a:t>) </a:t>
            </a:r>
            <a:endParaRPr lang="en-US"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xEl>
                                              <p:pRg st="0" end="0"/>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xEl>
                                              <p:pRg st="1" end="1"/>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
                                            <p:txEl>
                                              <p:pRg st="0" end="0"/>
                                            </p:txEl>
                                          </p:spTgt>
                                        </p:tgtEl>
                                        <p:attrNameLst>
                                          <p:attrName>style.visibility</p:attrName>
                                        </p:attrNameLst>
                                      </p:cBhvr>
                                      <p:to>
                                        <p:strVal val="visible"/>
                                      </p:to>
                                    </p:set>
                                  </p:childTnLst>
                                </p:cTn>
                              </p:par>
                            </p:childTnLst>
                          </p:cTn>
                        </p:par>
                        <p:par>
                          <p:cTn id="25" fill="hold">
                            <p:stCondLst>
                              <p:cond delay="0"/>
                            </p:stCondLst>
                            <p:childTnLst>
                              <p:par>
                                <p:cTn id="26" presetID="1" presetClass="entr" presetSubtype="0" fill="hold" nodeType="afterEffect">
                                  <p:stCondLst>
                                    <p:cond delay="0"/>
                                  </p:stCondLst>
                                  <p:childTnLst>
                                    <p:set>
                                      <p:cBhvr>
                                        <p:cTn id="27" dur="1" fill="hold">
                                          <p:stCondLst>
                                            <p:cond delay="0"/>
                                          </p:stCondLst>
                                        </p:cTn>
                                        <p:tgtEl>
                                          <p:spTgt spid="8">
                                            <p:txEl>
                                              <p:pRg st="1" end="1"/>
                                            </p:txEl>
                                          </p:spTgt>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10"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That’s Not What I Meant!</a:t>
            </a:r>
            <a:endParaRPr lang="en-US" dirty="0"/>
          </a:p>
        </p:txBody>
      </p:sp>
      <p:sp>
        <p:nvSpPr>
          <p:cNvPr id="5" name="Text Placeholder 4"/>
          <p:cNvSpPr>
            <a:spLocks noGrp="1"/>
          </p:cNvSpPr>
          <p:nvPr>
            <p:ph type="body" idx="1"/>
          </p:nvPr>
        </p:nvSpPr>
        <p:spPr/>
        <p:txBody>
          <a:bodyPr/>
          <a:lstStyle/>
          <a:p>
            <a:r>
              <a:rPr lang="en-US" dirty="0" smtClean="0"/>
              <a:t>How what you don’t say can say more than what you do say.</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Power of the Unspoken</a:t>
            </a:r>
            <a:endParaRPr lang="en-US" dirty="0"/>
          </a:p>
        </p:txBody>
      </p:sp>
      <p:sp>
        <p:nvSpPr>
          <p:cNvPr id="3" name="Content Placeholder 2"/>
          <p:cNvSpPr>
            <a:spLocks noGrp="1"/>
          </p:cNvSpPr>
          <p:nvPr>
            <p:ph idx="1"/>
          </p:nvPr>
        </p:nvSpPr>
        <p:spPr/>
        <p:txBody>
          <a:bodyPr/>
          <a:lstStyle/>
          <a:p>
            <a:pPr>
              <a:buNone/>
            </a:pPr>
            <a:r>
              <a:rPr lang="en-US" dirty="0" smtClean="0"/>
              <a:t>DEF: </a:t>
            </a:r>
            <a:r>
              <a:rPr lang="en-US" dirty="0" err="1" smtClean="0"/>
              <a:t>Microinequities</a:t>
            </a:r>
            <a:r>
              <a:rPr lang="en-US" dirty="0" smtClean="0"/>
              <a:t> – small, short-lived, unintentional acts which communicate difference and rejection.</a:t>
            </a:r>
          </a:p>
          <a:p>
            <a:pPr>
              <a:buNone/>
            </a:pPr>
            <a:endParaRPr lang="en-US" dirty="0" smtClean="0"/>
          </a:p>
          <a:p>
            <a:r>
              <a:rPr lang="en-US" dirty="0" smtClean="0">
                <a:solidFill>
                  <a:schemeClr val="accent1"/>
                </a:solidFill>
              </a:rPr>
              <a:t>Body Language</a:t>
            </a:r>
          </a:p>
          <a:p>
            <a:r>
              <a:rPr lang="en-US" dirty="0" smtClean="0">
                <a:solidFill>
                  <a:schemeClr val="accent1"/>
                </a:solidFill>
              </a:rPr>
              <a:t>Facial Expressions</a:t>
            </a:r>
          </a:p>
          <a:p>
            <a:r>
              <a:rPr lang="en-US" dirty="0" smtClean="0">
                <a:solidFill>
                  <a:schemeClr val="accent1"/>
                </a:solidFill>
              </a:rPr>
              <a:t>Tone of Voice</a:t>
            </a:r>
          </a:p>
          <a:p>
            <a:r>
              <a:rPr lang="en-US" dirty="0" smtClean="0">
                <a:solidFill>
                  <a:schemeClr val="accent1"/>
                </a:solidFill>
              </a:rPr>
              <a:t>Standing/Sitting Distance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slide(fromBottom)">
                                      <p:cBhvr>
                                        <p:cTn id="7" dur="1000"/>
                                        <p:tgtEl>
                                          <p:spTgt spid="3">
                                            <p:txEl>
                                              <p:pRg st="2" end="2"/>
                                            </p:txEl>
                                          </p:spTgt>
                                        </p:tgtEl>
                                      </p:cBhvr>
                                    </p:animEffect>
                                  </p:childTnLst>
                                </p:cTn>
                              </p:par>
                              <p:par>
                                <p:cTn id="8" presetID="12" presetClass="entr" presetSubtype="4"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slide(fromBottom)">
                                      <p:cBhvr>
                                        <p:cTn id="10" dur="1000"/>
                                        <p:tgtEl>
                                          <p:spTgt spid="3">
                                            <p:txEl>
                                              <p:pRg st="3" end="3"/>
                                            </p:txEl>
                                          </p:spTgt>
                                        </p:tgtEl>
                                      </p:cBhvr>
                                    </p:animEffect>
                                  </p:childTnLst>
                                </p:cTn>
                              </p:par>
                              <p:par>
                                <p:cTn id="11" presetID="12" presetClass="entr" presetSubtype="4"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slide(fromBottom)">
                                      <p:cBhvr>
                                        <p:cTn id="13" dur="1000"/>
                                        <p:tgtEl>
                                          <p:spTgt spid="3">
                                            <p:txEl>
                                              <p:pRg st="4" end="4"/>
                                            </p:txEl>
                                          </p:spTgt>
                                        </p:tgtEl>
                                      </p:cBhvr>
                                    </p:animEffect>
                                  </p:childTnLst>
                                </p:cTn>
                              </p:par>
                              <p:par>
                                <p:cTn id="14" presetID="12" presetClass="entr" presetSubtype="4" fill="hold" nodeType="withEffect">
                                  <p:stCondLst>
                                    <p:cond delay="0"/>
                                  </p:stCondLst>
                                  <p:childTnLst>
                                    <p:set>
                                      <p:cBhvr>
                                        <p:cTn id="15" dur="1" fill="hold">
                                          <p:stCondLst>
                                            <p:cond delay="0"/>
                                          </p:stCondLst>
                                        </p:cTn>
                                        <p:tgtEl>
                                          <p:spTgt spid="3">
                                            <p:txEl>
                                              <p:pRg st="5" end="5"/>
                                            </p:txEl>
                                          </p:spTgt>
                                        </p:tgtEl>
                                        <p:attrNameLst>
                                          <p:attrName>style.visibility</p:attrName>
                                        </p:attrNameLst>
                                      </p:cBhvr>
                                      <p:to>
                                        <p:strVal val="visible"/>
                                      </p:to>
                                    </p:set>
                                    <p:animEffect transition="in" filter="slide(fromBottom)">
                                      <p:cBhvr>
                                        <p:cTn id="16"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Responding to Micro-Inequities</a:t>
            </a:r>
            <a:endParaRPr lang="en-US" dirty="0"/>
          </a:p>
        </p:txBody>
      </p:sp>
      <p:sp>
        <p:nvSpPr>
          <p:cNvPr id="3" name="Content Placeholder 2"/>
          <p:cNvSpPr>
            <a:spLocks noGrp="1"/>
          </p:cNvSpPr>
          <p:nvPr>
            <p:ph idx="1"/>
          </p:nvPr>
        </p:nvSpPr>
        <p:spPr/>
        <p:txBody>
          <a:bodyPr>
            <a:normAutofit fontScale="70000" lnSpcReduction="20000"/>
          </a:bodyPr>
          <a:lstStyle/>
          <a:p>
            <a:r>
              <a:rPr lang="en-US" i="1" dirty="0" smtClean="0">
                <a:solidFill>
                  <a:schemeClr val="accent1"/>
                </a:solidFill>
              </a:rPr>
              <a:t>Be pro-active: </a:t>
            </a:r>
            <a:r>
              <a:rPr lang="en-US" dirty="0" smtClean="0"/>
              <a:t>take matters into your own hands</a:t>
            </a:r>
          </a:p>
          <a:p>
            <a:pPr>
              <a:buNone/>
            </a:pPr>
            <a:endParaRPr lang="en-US" dirty="0" smtClean="0"/>
          </a:p>
          <a:p>
            <a:r>
              <a:rPr lang="en-US" dirty="0" smtClean="0"/>
              <a:t>Instead of allowing the action to erode your self-esteem </a:t>
            </a:r>
            <a:r>
              <a:rPr lang="en-US" i="1" dirty="0" smtClean="0">
                <a:solidFill>
                  <a:schemeClr val="accent1"/>
                </a:solidFill>
              </a:rPr>
              <a:t>go to the person sending the micro-message</a:t>
            </a:r>
            <a:r>
              <a:rPr lang="en-US" i="1" dirty="0" smtClean="0">
                <a:solidFill>
                  <a:schemeClr val="accent2">
                    <a:lumMod val="75000"/>
                  </a:schemeClr>
                </a:solidFill>
              </a:rPr>
              <a:t> </a:t>
            </a:r>
            <a:r>
              <a:rPr lang="en-US" dirty="0" smtClean="0"/>
              <a:t>(e.g., not being included in a meeting) and ask to be included in the meeting</a:t>
            </a:r>
          </a:p>
          <a:p>
            <a:pPr>
              <a:buNone/>
            </a:pPr>
            <a:endParaRPr lang="en-US" dirty="0" smtClean="0"/>
          </a:p>
          <a:p>
            <a:r>
              <a:rPr lang="en-US" i="1" dirty="0" smtClean="0">
                <a:solidFill>
                  <a:schemeClr val="accent1"/>
                </a:solidFill>
              </a:rPr>
              <a:t>Do not overreact. </a:t>
            </a:r>
            <a:r>
              <a:rPr lang="en-US" i="1" dirty="0" smtClean="0">
                <a:solidFill>
                  <a:schemeClr val="accent2">
                    <a:lumMod val="75000"/>
                  </a:schemeClr>
                </a:solidFill>
              </a:rPr>
              <a:t> </a:t>
            </a:r>
            <a:r>
              <a:rPr lang="en-US" dirty="0" smtClean="0"/>
              <a:t>Let the person “save face” by giving her the benefit of the doubt and assume that the </a:t>
            </a:r>
            <a:r>
              <a:rPr lang="en-US" dirty="0" err="1" smtClean="0"/>
              <a:t>microinequity</a:t>
            </a:r>
            <a:r>
              <a:rPr lang="en-US" dirty="0" smtClean="0"/>
              <a:t> was unintentional</a:t>
            </a:r>
          </a:p>
          <a:p>
            <a:pPr>
              <a:buNone/>
            </a:pPr>
            <a:endParaRPr lang="en-US" dirty="0" smtClean="0"/>
          </a:p>
          <a:p>
            <a:r>
              <a:rPr lang="en-US" i="1" dirty="0" smtClean="0">
                <a:solidFill>
                  <a:schemeClr val="accent1"/>
                </a:solidFill>
              </a:rPr>
              <a:t>Start by asking for a change of behavior</a:t>
            </a:r>
            <a:r>
              <a:rPr lang="en-US" dirty="0" smtClean="0"/>
              <a:t>, e.g., being included the next time</a:t>
            </a:r>
          </a:p>
          <a:p>
            <a:pPr>
              <a:buNone/>
            </a:pPr>
            <a:endParaRPr lang="en-US" dirty="0" smtClean="0"/>
          </a:p>
          <a:p>
            <a:r>
              <a:rPr lang="en-US" i="1" dirty="0" smtClean="0">
                <a:solidFill>
                  <a:schemeClr val="accent1"/>
                </a:solidFill>
              </a:rPr>
              <a:t>If it continues.  </a:t>
            </a:r>
            <a:r>
              <a:rPr lang="en-US" dirty="0" smtClean="0"/>
              <a:t>You may want to take the person aside and iron out the issues </a:t>
            </a:r>
          </a:p>
          <a:p>
            <a:pPr>
              <a:spcBef>
                <a:spcPts val="1800"/>
              </a:spcBef>
              <a:buFont typeface="Univers 45 Light" pitchFamily="2" charset="0"/>
              <a:buChar char="•"/>
              <a:defRPr/>
            </a:pPr>
            <a:endParaRPr lang="en-US" i="1" dirty="0" smtClean="0">
              <a:solidFill>
                <a:schemeClr val="accent1"/>
              </a:solidFill>
            </a:endParaRPr>
          </a:p>
          <a:p>
            <a:pPr>
              <a:spcBef>
                <a:spcPts val="1800"/>
              </a:spcBef>
              <a:buFont typeface="Univers 45 Light" pitchFamily="2" charset="0"/>
              <a:buChar char="•"/>
              <a:defRPr/>
            </a:pPr>
            <a:endParaRPr lang="en-US" i="1" dirty="0" smtClean="0">
              <a:solidFill>
                <a:schemeClr val="accent1"/>
              </a:solidFill>
            </a:endParaRP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
                                        <p:tgtEl>
                                          <p:spTgt spid="3">
                                            <p:txEl>
                                              <p:pRg st="0" end="0"/>
                                            </p:txEl>
                                          </p:spTgt>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slide(fromBottom)">
                                      <p:cBhvr>
                                        <p:cTn id="11" dur="500"/>
                                        <p:tgtEl>
                                          <p:spTgt spid="3">
                                            <p:txEl>
                                              <p:pRg st="2" end="2"/>
                                            </p:txEl>
                                          </p:spTgt>
                                        </p:tgtEl>
                                      </p:cBhvr>
                                    </p:animEffect>
                                  </p:childTnLst>
                                </p:cTn>
                              </p:par>
                            </p:childTnLst>
                          </p:cTn>
                        </p:par>
                        <p:par>
                          <p:cTn id="12" fill="hold">
                            <p:stCondLst>
                              <p:cond delay="1000"/>
                            </p:stCondLst>
                            <p:childTnLst>
                              <p:par>
                                <p:cTn id="13" presetID="12" presetClass="entr" presetSubtype="4"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slide(fromBottom)">
                                      <p:cBhvr>
                                        <p:cTn id="15" dur="500"/>
                                        <p:tgtEl>
                                          <p:spTgt spid="3">
                                            <p:txEl>
                                              <p:pRg st="4" end="4"/>
                                            </p:txEl>
                                          </p:spTgt>
                                        </p:tgtEl>
                                      </p:cBhvr>
                                    </p:animEffect>
                                  </p:childTnLst>
                                </p:cTn>
                              </p:par>
                            </p:childTnLst>
                          </p:cTn>
                        </p:par>
                        <p:par>
                          <p:cTn id="16" fill="hold">
                            <p:stCondLst>
                              <p:cond delay="1500"/>
                            </p:stCondLst>
                            <p:childTnLst>
                              <p:par>
                                <p:cTn id="17" presetID="12" presetClass="entr" presetSubtype="4"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slide(fromBottom)">
                                      <p:cBhvr>
                                        <p:cTn id="19" dur="500"/>
                                        <p:tgtEl>
                                          <p:spTgt spid="3">
                                            <p:txEl>
                                              <p:pRg st="6" end="6"/>
                                            </p:txEl>
                                          </p:spTgt>
                                        </p:tgtEl>
                                      </p:cBhvr>
                                    </p:animEffect>
                                  </p:childTnLst>
                                </p:cTn>
                              </p:par>
                            </p:childTnLst>
                          </p:cTn>
                        </p:par>
                        <p:par>
                          <p:cTn id="20" fill="hold">
                            <p:stCondLst>
                              <p:cond delay="2000"/>
                            </p:stCondLst>
                            <p:childTnLst>
                              <p:par>
                                <p:cTn id="21" presetID="12" presetClass="entr" presetSubtype="4"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slide(fromBottom)">
                                      <p:cBhvr>
                                        <p:cTn id="2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Group Activity:</a:t>
            </a:r>
            <a:br>
              <a:rPr lang="en-US" dirty="0" smtClean="0"/>
            </a:br>
            <a:r>
              <a:rPr lang="en-US" dirty="0" smtClean="0"/>
              <a:t>Repeat After Me</a:t>
            </a:r>
            <a:endParaRPr lang="en-US" dirty="0"/>
          </a:p>
        </p:txBody>
      </p:sp>
      <p:pic>
        <p:nvPicPr>
          <p:cNvPr id="6" name="Content Placeholder 3" descr="group.jpg"/>
          <p:cNvPicPr>
            <a:picLocks noGrp="1" noChangeAspect="1"/>
          </p:cNvPicPr>
          <p:nvPr>
            <p:ph idx="1"/>
          </p:nvPr>
        </p:nvPicPr>
        <p:blipFill>
          <a:blip r:embed="rId2" cstate="print"/>
          <a:stretch>
            <a:fillRect/>
          </a:stretch>
        </p:blipFill>
        <p:spPr>
          <a:xfrm>
            <a:off x="685800" y="1905000"/>
            <a:ext cx="4404360" cy="4322797"/>
          </a:xfrm>
          <a:ln w="76200">
            <a:solidFill>
              <a:schemeClr val="accent1"/>
            </a:solidFill>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People say crazy things …</a:t>
            </a:r>
            <a:endParaRPr lang="en-US" dirty="0"/>
          </a:p>
        </p:txBody>
      </p:sp>
      <p:pic>
        <p:nvPicPr>
          <p:cNvPr id="10" name="Shit Straight People say to Gay Guys - YouTube.wmv">
            <a:hlinkClick r:id="" action="ppaction://media"/>
          </p:cNvPr>
          <p:cNvPicPr>
            <a:picLocks noGrp="1" noRot="1" noChangeAspect="1"/>
          </p:cNvPicPr>
          <p:nvPr>
            <p:ph idx="1"/>
            <a:videoFile r:link="rId1"/>
          </p:nvPr>
        </p:nvPicPr>
        <p:blipFill>
          <a:blip r:embed="rId3" cstate="print"/>
          <a:stretch>
            <a:fillRect/>
          </a:stretch>
        </p:blipFill>
        <p:spPr>
          <a:xfrm>
            <a:off x="1143000" y="2003425"/>
            <a:ext cx="6858000" cy="38100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0"/>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10"/>
                                        </p:tgtEl>
                                      </p:cBhvr>
                                    </p:cmd>
                                  </p:childTnLst>
                                </p:cTn>
                              </p:par>
                            </p:childTnLst>
                          </p:cTn>
                        </p:par>
                      </p:childTnLst>
                    </p:cTn>
                  </p:par>
                </p:childTnLst>
              </p:cTn>
              <p:nextCondLst>
                <p:cond evt="onClick" delay="0">
                  <p:tgtEl>
                    <p:spTgt spid="10"/>
                  </p:tgtEl>
                </p:cond>
              </p:nextCondLst>
            </p:seq>
            <p:video>
              <p:cMediaNode>
                <p:cTn id="7" fill="hold" display="0">
                  <p:stCondLst>
                    <p:cond delay="indefinite"/>
                  </p:stCondLst>
                  <p:endCondLst>
                    <p:cond evt="onNext" delay="0">
                      <p:tgtEl>
                        <p:sldTgt/>
                      </p:tgtEl>
                    </p:cond>
                    <p:cond evt="onPrev" delay="0">
                      <p:tgtEl>
                        <p:sldTgt/>
                      </p:tgtEl>
                    </p:cond>
                  </p:endCondLst>
                </p:cTn>
                <p:tgtEl>
                  <p:spTgt spid="10"/>
                </p:tgtEl>
              </p:cMediaNode>
            </p:vide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Difficult Conversations in Real Life</a:t>
            </a:r>
            <a:endParaRPr lang="en-US" dirty="0"/>
          </a:p>
        </p:txBody>
      </p:sp>
      <p:sp>
        <p:nvSpPr>
          <p:cNvPr id="6" name="Text Placeholder 5"/>
          <p:cNvSpPr>
            <a:spLocks noGrp="1"/>
          </p:cNvSpPr>
          <p:nvPr>
            <p:ph type="body" idx="1"/>
          </p:nvPr>
        </p:nvSpPr>
        <p:spPr>
          <a:xfrm>
            <a:off x="990600" y="3287713"/>
            <a:ext cx="7504113" cy="1509712"/>
          </a:xfrm>
        </p:spPr>
        <p:txBody>
          <a:bodyPr/>
          <a:lstStyle/>
          <a:p>
            <a:r>
              <a:rPr lang="en-US" dirty="0" smtClean="0"/>
              <a:t>Can you imagine these scenarios presenting themselves in your place of employment?  How have you dealt with them, how would you?</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p:cNvSpPr>
          <p:nvPr>
            <p:ph type="title"/>
          </p:nvPr>
        </p:nvSpPr>
        <p:spPr/>
        <p:txBody>
          <a:bodyPr/>
          <a:lstStyle/>
          <a:p>
            <a:pPr>
              <a:defRPr/>
            </a:pPr>
            <a:r>
              <a:rPr lang="en-US" sz="3200" b="1" cap="small" dirty="0" smtClean="0">
                <a:latin typeface="+mn-lt"/>
              </a:rPr>
              <a:t>Difficult Conversations</a:t>
            </a:r>
            <a:r>
              <a:rPr lang="en-US" sz="3200" i="1" dirty="0" smtClean="0">
                <a:latin typeface="+mn-lt"/>
              </a:rPr>
              <a:t/>
            </a:r>
            <a:br>
              <a:rPr lang="en-US" sz="3200" i="1" dirty="0" smtClean="0">
                <a:latin typeface="+mn-lt"/>
              </a:rPr>
            </a:br>
            <a:r>
              <a:rPr lang="en-US" sz="3200" i="1" dirty="0" smtClean="0">
                <a:latin typeface="+mn-lt"/>
              </a:rPr>
              <a:t>“#1 and Still Not Good Enough”</a:t>
            </a:r>
          </a:p>
        </p:txBody>
      </p:sp>
      <p:sp>
        <p:nvSpPr>
          <p:cNvPr id="45059" name="Rectangle 3"/>
          <p:cNvSpPr>
            <a:spLocks noGrp="1"/>
          </p:cNvSpPr>
          <p:nvPr>
            <p:ph idx="1"/>
          </p:nvPr>
        </p:nvSpPr>
        <p:spPr>
          <a:xfrm>
            <a:off x="4267200" y="1646237"/>
            <a:ext cx="4419600" cy="4526280"/>
          </a:xfrm>
        </p:spPr>
        <p:txBody>
          <a:bodyPr/>
          <a:lstStyle/>
          <a:p>
            <a:pPr marL="0" indent="0" algn="just">
              <a:lnSpc>
                <a:spcPct val="90000"/>
              </a:lnSpc>
              <a:buFontTx/>
              <a:buNone/>
              <a:defRPr/>
            </a:pPr>
            <a:r>
              <a:rPr lang="en-US" sz="1800" dirty="0" smtClean="0"/>
              <a:t>Your practice group partner introduces you and your officemate to </a:t>
            </a:r>
            <a:r>
              <a:rPr lang="en-US" sz="1800" dirty="0" err="1" smtClean="0"/>
              <a:t>Malik</a:t>
            </a:r>
            <a:r>
              <a:rPr lang="en-US" sz="1800" dirty="0" smtClean="0"/>
              <a:t>, a law student who will join next year’s summer program.  While touting </a:t>
            </a:r>
            <a:r>
              <a:rPr lang="en-US" sz="1800" dirty="0" err="1" smtClean="0"/>
              <a:t>Malik’s</a:t>
            </a:r>
            <a:r>
              <a:rPr lang="en-US" sz="1800" dirty="0" smtClean="0"/>
              <a:t> background and accomplishments, the partner mentions that </a:t>
            </a:r>
            <a:r>
              <a:rPr lang="en-US" sz="1800" dirty="0" err="1" smtClean="0"/>
              <a:t>Malik</a:t>
            </a:r>
            <a:r>
              <a:rPr lang="en-US" sz="1800" dirty="0" smtClean="0"/>
              <a:t> graduated #1 from his college.  Your officemate asks </a:t>
            </a:r>
            <a:r>
              <a:rPr lang="en-US" sz="1800" dirty="0" err="1" smtClean="0"/>
              <a:t>Malik</a:t>
            </a:r>
            <a:r>
              <a:rPr lang="en-US" sz="1800" dirty="0" smtClean="0"/>
              <a:t> which college he attended and he responds with the name of a historical black college/university (HBCU).</a:t>
            </a:r>
          </a:p>
          <a:p>
            <a:pPr marL="0" indent="0" algn="just">
              <a:lnSpc>
                <a:spcPct val="90000"/>
              </a:lnSpc>
              <a:buFontTx/>
              <a:buNone/>
              <a:defRPr/>
            </a:pPr>
            <a:endParaRPr lang="en-US" sz="1800" dirty="0" smtClean="0"/>
          </a:p>
          <a:p>
            <a:pPr marL="0" indent="0" algn="just">
              <a:lnSpc>
                <a:spcPct val="90000"/>
              </a:lnSpc>
              <a:buFontTx/>
              <a:buNone/>
              <a:defRPr/>
            </a:pPr>
            <a:r>
              <a:rPr lang="en-US" sz="1800" dirty="0" smtClean="0"/>
              <a:t>After </a:t>
            </a:r>
            <a:r>
              <a:rPr lang="en-US" sz="1800" dirty="0" err="1" smtClean="0"/>
              <a:t>Malik</a:t>
            </a:r>
            <a:r>
              <a:rPr lang="en-US" sz="1800" dirty="0" smtClean="0"/>
              <a:t> and the partner leave your office, your officemate says:</a:t>
            </a:r>
          </a:p>
          <a:p>
            <a:pPr marL="236538" indent="0" algn="just">
              <a:lnSpc>
                <a:spcPct val="90000"/>
              </a:lnSpc>
              <a:buFontTx/>
              <a:buNone/>
              <a:defRPr/>
            </a:pPr>
            <a:r>
              <a:rPr lang="en-US" sz="1800" dirty="0" smtClean="0"/>
              <a:t> “Well, what does it really take to be number one at that school?"</a:t>
            </a:r>
          </a:p>
          <a:p>
            <a:pPr>
              <a:lnSpc>
                <a:spcPct val="90000"/>
              </a:lnSpc>
              <a:buFont typeface="Monotype Sorts" pitchFamily="2" charset="2"/>
              <a:buChar char="n"/>
              <a:defRPr/>
            </a:pPr>
            <a:endParaRPr lang="en-US" sz="2000" dirty="0" smtClean="0"/>
          </a:p>
        </p:txBody>
      </p:sp>
      <p:pic>
        <p:nvPicPr>
          <p:cNvPr id="65540" name="Picture 2" descr="700-00681377"/>
          <p:cNvPicPr>
            <a:picLocks noChangeAspect="1" noChangeArrowheads="1"/>
          </p:cNvPicPr>
          <p:nvPr/>
        </p:nvPicPr>
        <p:blipFill>
          <a:blip r:embed="rId3" cstate="print"/>
          <a:srcRect l="9029" r="31085"/>
          <a:stretch>
            <a:fillRect/>
          </a:stretch>
        </p:blipFill>
        <p:spPr bwMode="auto">
          <a:xfrm>
            <a:off x="141288" y="1676400"/>
            <a:ext cx="3848100" cy="48355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Slide Number Placeholder 3"/>
          <p:cNvSpPr>
            <a:spLocks noGrp="1"/>
          </p:cNvSpPr>
          <p:nvPr>
            <p:ph type="sldNum" sz="quarter" idx="12"/>
          </p:nvPr>
        </p:nvSpPr>
        <p:spPr/>
        <p:txBody>
          <a:bodyPr/>
          <a:lstStyle/>
          <a:p>
            <a:pPr fontAlgn="base">
              <a:spcBef>
                <a:spcPct val="0"/>
              </a:spcBef>
              <a:spcAft>
                <a:spcPct val="0"/>
              </a:spcAft>
              <a:defRPr/>
            </a:pPr>
            <a:fld id="{26DD8F9F-8CF8-4C07-93AF-5042407F47B0}" type="slidenum">
              <a:rPr lang="en-US" smtClean="0"/>
              <a:pPr fontAlgn="base">
                <a:spcBef>
                  <a:spcPct val="0"/>
                </a:spcBef>
                <a:spcAft>
                  <a:spcPct val="0"/>
                </a:spcAft>
                <a:defRPr/>
              </a:pPr>
              <a:t>19</a:t>
            </a:fld>
            <a:endParaRPr lang="en-US" dirty="0" smtClean="0"/>
          </a:p>
        </p:txBody>
      </p:sp>
      <p:sp>
        <p:nvSpPr>
          <p:cNvPr id="136195" name="Title 1"/>
          <p:cNvSpPr>
            <a:spLocks noGrp="1"/>
          </p:cNvSpPr>
          <p:nvPr>
            <p:ph type="ctrTitle" idx="4294967295"/>
          </p:nvPr>
        </p:nvSpPr>
        <p:spPr>
          <a:xfrm>
            <a:off x="152400" y="-22225"/>
            <a:ext cx="8610600" cy="1470025"/>
          </a:xfrm>
        </p:spPr>
        <p:txBody>
          <a:bodyPr>
            <a:normAutofit/>
          </a:bodyPr>
          <a:lstStyle/>
          <a:p>
            <a:r>
              <a:rPr lang="en-US" sz="3200" b="1" cap="small" dirty="0" smtClean="0"/>
              <a:t>Difficult Conversations </a:t>
            </a:r>
            <a:r>
              <a:rPr lang="en-US" sz="3200" dirty="0" smtClean="0"/>
              <a:t/>
            </a:r>
            <a:br>
              <a:rPr lang="en-US" sz="3200" dirty="0" smtClean="0"/>
            </a:br>
            <a:r>
              <a:rPr lang="en-US" sz="3200" i="1" dirty="0" smtClean="0"/>
              <a:t>To Stay in or Come Out of the Closet</a:t>
            </a:r>
          </a:p>
        </p:txBody>
      </p:sp>
      <p:sp>
        <p:nvSpPr>
          <p:cNvPr id="136196" name="Rectangle 5"/>
          <p:cNvSpPr>
            <a:spLocks noChangeArrowheads="1"/>
          </p:cNvSpPr>
          <p:nvPr/>
        </p:nvSpPr>
        <p:spPr bwMode="auto">
          <a:xfrm>
            <a:off x="381000" y="1512887"/>
            <a:ext cx="5791200" cy="4278094"/>
          </a:xfrm>
          <a:prstGeom prst="rect">
            <a:avLst/>
          </a:prstGeom>
          <a:noFill/>
          <a:ln w="9525">
            <a:noFill/>
            <a:miter lim="800000"/>
            <a:headEnd/>
            <a:tailEnd/>
          </a:ln>
        </p:spPr>
        <p:txBody>
          <a:bodyPr wrap="square">
            <a:spAutoFit/>
          </a:bodyPr>
          <a:lstStyle/>
          <a:p>
            <a:pPr algn="just"/>
            <a:r>
              <a:rPr lang="en-US" sz="1600" dirty="0"/>
              <a:t>The State Legislature will include a referendum for ballot during the next election to amend the state constitution to define marriage as between a man and woman.  Your manager is a member of a “family values” advocacy group that supports the constitutional marriage amendment.  Outside of work hours, on behalf of this organization you have heard that your manager is soliciting support of co-workers and friends to sign a petition and spread awareness about her cause.</a:t>
            </a:r>
          </a:p>
          <a:p>
            <a:pPr algn="just"/>
            <a:endParaRPr lang="en-US" sz="1600" dirty="0"/>
          </a:p>
          <a:p>
            <a:pPr algn="just"/>
            <a:r>
              <a:rPr lang="en-US" sz="1600" dirty="0"/>
              <a:t>You are a gay person that has received stellar performance appraisals and has a strong professional relationship with her, largely because in your opinion, you have not shared your sexual orientation with her or anyone else at work.  But her personal beliefs about gay marriage make you extremely uncomfortable and further alienates you from her.</a:t>
            </a:r>
          </a:p>
        </p:txBody>
      </p:sp>
      <p:sp>
        <p:nvSpPr>
          <p:cNvPr id="5" name="TextBox 4"/>
          <p:cNvSpPr txBox="1"/>
          <p:nvPr/>
        </p:nvSpPr>
        <p:spPr>
          <a:xfrm>
            <a:off x="304800" y="5791200"/>
            <a:ext cx="8534400" cy="919401"/>
          </a:xfrm>
          <a:prstGeom prst="flowChartAlternateProcess">
            <a:avLst/>
          </a:prstGeom>
          <a:solidFill>
            <a:schemeClr val="accent1">
              <a:lumMod val="60000"/>
              <a:lumOff val="40000"/>
            </a:schemeClr>
          </a:solidFill>
        </p:spPr>
        <p:style>
          <a:lnRef idx="2">
            <a:schemeClr val="accent1"/>
          </a:lnRef>
          <a:fillRef idx="1">
            <a:schemeClr val="lt1"/>
          </a:fillRef>
          <a:effectRef idx="0">
            <a:schemeClr val="accent1"/>
          </a:effectRef>
          <a:fontRef idx="minor">
            <a:schemeClr val="dk1"/>
          </a:fontRef>
        </p:style>
        <p:txBody>
          <a:bodyPr>
            <a:spAutoFit/>
          </a:bodyPr>
          <a:lstStyle/>
          <a:p>
            <a:pPr>
              <a:defRPr/>
            </a:pPr>
            <a:r>
              <a:rPr lang="en-US" sz="1600" dirty="0"/>
              <a:t>What do you do?  Do you reveal your sexual orientation and place at risk your cordial professional relationship with her?  Is it appropriate for the manager to solicit support from work colleagues, even if it is outside work hours? Should you get HR involved?</a:t>
            </a:r>
          </a:p>
        </p:txBody>
      </p:sp>
      <p:pic>
        <p:nvPicPr>
          <p:cNvPr id="136198" name="Picture 5"/>
          <p:cNvPicPr>
            <a:picLocks noChangeAspect="1" noChangeArrowheads="1"/>
          </p:cNvPicPr>
          <p:nvPr/>
        </p:nvPicPr>
        <p:blipFill>
          <a:blip r:embed="rId2" cstate="print"/>
          <a:srcRect l="56250" t="26778" r="30000" b="22305"/>
          <a:stretch>
            <a:fillRect/>
          </a:stretch>
        </p:blipFill>
        <p:spPr bwMode="auto">
          <a:xfrm>
            <a:off x="6248400" y="1600200"/>
            <a:ext cx="2286000" cy="3983038"/>
          </a:xfrm>
          <a:prstGeom prst="rect">
            <a:avLst/>
          </a:prstGeom>
          <a:noFill/>
          <a:ln w="9525">
            <a:noFill/>
            <a:miter lim="800000"/>
            <a:headEnd/>
            <a:tailEnd/>
          </a:ln>
        </p:spPr>
      </p:pic>
      <p:sp>
        <p:nvSpPr>
          <p:cNvPr id="7" name="Rectangle 6"/>
          <p:cNvSpPr/>
          <p:nvPr/>
        </p:nvSpPr>
        <p:spPr>
          <a:xfrm>
            <a:off x="7391400" y="5410200"/>
            <a:ext cx="1055688" cy="261938"/>
          </a:xfrm>
          <a:prstGeom prst="rect">
            <a:avLst/>
          </a:prstGeom>
        </p:spPr>
        <p:txBody>
          <a:bodyPr wrap="none">
            <a:spAutoFit/>
          </a:bodyPr>
          <a:lstStyle/>
          <a:p>
            <a:pPr algn="ctr">
              <a:defRPr/>
            </a:pPr>
            <a:r>
              <a:rPr lang="en-US" sz="1050" b="1" dirty="0"/>
              <a:t>42-18643908 </a:t>
            </a:r>
            <a:endParaRPr lang="en-US" sz="105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cap="all" dirty="0" smtClean="0"/>
              <a:t>Meet the speakers</a:t>
            </a:r>
            <a:endParaRPr lang="en-US" dirty="0"/>
          </a:p>
        </p:txBody>
      </p:sp>
      <p:sp>
        <p:nvSpPr>
          <p:cNvPr id="9" name="Text Placeholder 8"/>
          <p:cNvSpPr>
            <a:spLocks noGrp="1"/>
          </p:cNvSpPr>
          <p:nvPr>
            <p:ph type="body" sz="half" idx="2"/>
          </p:nvPr>
        </p:nvSpPr>
        <p:spPr/>
        <p:txBody>
          <a:bodyPr/>
          <a:lstStyle/>
          <a:p>
            <a:r>
              <a:rPr lang="en-US" sz="2400" cap="small" dirty="0" smtClean="0">
                <a:solidFill>
                  <a:schemeClr val="accent1"/>
                </a:solidFill>
              </a:rPr>
              <a:t>Jeff Becherer</a:t>
            </a:r>
          </a:p>
          <a:p>
            <a:r>
              <a:rPr lang="en-US" dirty="0" smtClean="0"/>
              <a:t>Assistant Director, Office of Career Service</a:t>
            </a:r>
          </a:p>
          <a:p>
            <a:r>
              <a:rPr lang="en-US" dirty="0" smtClean="0"/>
              <a:t>Benjamin N. Cardozo School of Law</a:t>
            </a:r>
          </a:p>
          <a:p>
            <a:endParaRPr lang="en-US" dirty="0"/>
          </a:p>
        </p:txBody>
      </p:sp>
      <p:pic>
        <p:nvPicPr>
          <p:cNvPr id="6" name="Picture Placeholder 5" descr="Jeff running.png"/>
          <p:cNvPicPr>
            <a:picLocks noGrp="1" noChangeAspect="1"/>
          </p:cNvPicPr>
          <p:nvPr>
            <p:ph type="pic" idx="1"/>
          </p:nvPr>
        </p:nvPicPr>
        <p:blipFill>
          <a:blip r:embed="rId2" cstate="print"/>
          <a:srcRect t="4321" b="24554"/>
          <a:stretch>
            <a:fillRect/>
          </a:stretch>
        </p:blipFill>
        <p:spPr>
          <a:xfrm>
            <a:off x="609600" y="304800"/>
            <a:ext cx="5943600" cy="4227446"/>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381000" y="253536"/>
            <a:ext cx="9067800" cy="1143000"/>
          </a:xfrm>
        </p:spPr>
        <p:txBody>
          <a:bodyPr>
            <a:noAutofit/>
          </a:bodyPr>
          <a:lstStyle/>
          <a:p>
            <a:pPr>
              <a:defRPr/>
            </a:pPr>
            <a:r>
              <a:rPr lang="en-US" sz="3200" b="1" cap="small" dirty="0" smtClean="0"/>
              <a:t>Difficult Conversations </a:t>
            </a:r>
            <a:r>
              <a:rPr lang="en-US" sz="3200" i="1" dirty="0" smtClean="0">
                <a:latin typeface="+mn-lt"/>
              </a:rPr>
              <a:t/>
            </a:r>
            <a:br>
              <a:rPr lang="en-US" sz="3200" i="1" dirty="0" smtClean="0">
                <a:latin typeface="+mn-lt"/>
              </a:rPr>
            </a:br>
            <a:r>
              <a:rPr lang="en-US" sz="3200" i="1" dirty="0" smtClean="0">
                <a:latin typeface="+mn-lt"/>
              </a:rPr>
              <a:t>“And What About the Men?  Are We Included?”</a:t>
            </a:r>
          </a:p>
        </p:txBody>
      </p:sp>
      <p:sp>
        <p:nvSpPr>
          <p:cNvPr id="84995" name="Content Placeholder 2"/>
          <p:cNvSpPr>
            <a:spLocks noGrp="1"/>
          </p:cNvSpPr>
          <p:nvPr>
            <p:ph idx="1"/>
          </p:nvPr>
        </p:nvSpPr>
        <p:spPr>
          <a:xfrm>
            <a:off x="4135438" y="2039938"/>
            <a:ext cx="4578350" cy="3962400"/>
          </a:xfrm>
        </p:spPr>
        <p:txBody>
          <a:bodyPr/>
          <a:lstStyle/>
          <a:p>
            <a:pPr marL="0" indent="0" algn="just" eaLnBrk="1" hangingPunct="1">
              <a:buFontTx/>
              <a:buNone/>
              <a:defRPr/>
            </a:pPr>
            <a:r>
              <a:rPr lang="en-US" sz="2000" dirty="0" smtClean="0"/>
              <a:t>Regina, a first-year associate, is meeting with Gary and Martha, who are both partners.  </a:t>
            </a:r>
          </a:p>
          <a:p>
            <a:pPr marL="0" indent="0" algn="just" eaLnBrk="1" hangingPunct="1">
              <a:buFontTx/>
              <a:buNone/>
              <a:defRPr/>
            </a:pPr>
            <a:r>
              <a:rPr lang="en-US" sz="2000" dirty="0" smtClean="0"/>
              <a:t>Regina mentions to Martha how much she is looking forward to the reception that the women partners are hosting for new attorneys.  </a:t>
            </a:r>
          </a:p>
          <a:p>
            <a:pPr marL="0" indent="0" algn="just" eaLnBrk="1" hangingPunct="1">
              <a:buFontTx/>
              <a:buNone/>
              <a:defRPr/>
            </a:pPr>
            <a:r>
              <a:rPr lang="en-US" sz="2000" dirty="0" smtClean="0"/>
              <a:t>Gary turns to Martha and says: </a:t>
            </a:r>
          </a:p>
          <a:p>
            <a:pPr marL="236538" indent="0" algn="just" eaLnBrk="1" hangingPunct="1">
              <a:buFontTx/>
              <a:buNone/>
              <a:defRPr/>
            </a:pPr>
            <a:r>
              <a:rPr lang="en-US" sz="2000" dirty="0" smtClean="0"/>
              <a:t>“I guess men like me aren’t invited.  If the firm had an all-male event, people would be in an uproar.”</a:t>
            </a:r>
          </a:p>
          <a:p>
            <a:pPr eaLnBrk="1" hangingPunct="1">
              <a:buFont typeface="Monotype Sorts"/>
              <a:buChar char="n"/>
              <a:defRPr/>
            </a:pPr>
            <a:endParaRPr lang="en-US" sz="2000" dirty="0" smtClean="0"/>
          </a:p>
        </p:txBody>
      </p:sp>
      <p:pic>
        <p:nvPicPr>
          <p:cNvPr id="63492" name="Picture 1"/>
          <p:cNvPicPr>
            <a:picLocks noChangeAspect="1"/>
          </p:cNvPicPr>
          <p:nvPr/>
        </p:nvPicPr>
        <p:blipFill>
          <a:blip r:embed="rId3" cstate="print"/>
          <a:srcRect l="9058" t="30743" r="23108"/>
          <a:stretch>
            <a:fillRect/>
          </a:stretch>
        </p:blipFill>
        <p:spPr bwMode="auto">
          <a:xfrm>
            <a:off x="436093" y="1781175"/>
            <a:ext cx="3410420" cy="45434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7574ABD1-0D2B-49D5-A998-C3A926CA191E}" type="slidenum">
              <a:rPr lang="en-US" smtClean="0"/>
              <a:pPr>
                <a:defRPr/>
              </a:pPr>
              <a:t>21</a:t>
            </a:fld>
            <a:endParaRPr lang="en-US" dirty="0"/>
          </a:p>
        </p:txBody>
      </p:sp>
      <p:sp>
        <p:nvSpPr>
          <p:cNvPr id="133123" name="Title 1"/>
          <p:cNvSpPr>
            <a:spLocks noGrp="1"/>
          </p:cNvSpPr>
          <p:nvPr>
            <p:ph type="ctrTitle" idx="4294967295"/>
          </p:nvPr>
        </p:nvSpPr>
        <p:spPr>
          <a:xfrm>
            <a:off x="76200" y="0"/>
            <a:ext cx="7772400" cy="1470025"/>
          </a:xfrm>
        </p:spPr>
        <p:txBody>
          <a:bodyPr>
            <a:normAutofit/>
          </a:bodyPr>
          <a:lstStyle/>
          <a:p>
            <a:r>
              <a:rPr lang="en-US" sz="3200" b="1" cap="small" dirty="0" smtClean="0"/>
              <a:t>Difficult Conversations </a:t>
            </a:r>
            <a:br>
              <a:rPr lang="en-US" sz="3200" b="1" cap="small" dirty="0" smtClean="0"/>
            </a:br>
            <a:r>
              <a:rPr lang="en-US" sz="3200" dirty="0" smtClean="0"/>
              <a:t>Hiring a Transgender Candidate</a:t>
            </a:r>
          </a:p>
        </p:txBody>
      </p:sp>
      <p:sp>
        <p:nvSpPr>
          <p:cNvPr id="116739" name="Content Placeholder 2"/>
          <p:cNvSpPr>
            <a:spLocks noGrp="1"/>
          </p:cNvSpPr>
          <p:nvPr>
            <p:ph type="subTitle" idx="4294967295"/>
          </p:nvPr>
        </p:nvSpPr>
        <p:spPr>
          <a:xfrm>
            <a:off x="228600" y="1600200"/>
            <a:ext cx="6019800" cy="3886200"/>
          </a:xfrm>
        </p:spPr>
        <p:txBody>
          <a:bodyPr>
            <a:normAutofit fontScale="92500"/>
          </a:bodyPr>
          <a:lstStyle/>
          <a:p>
            <a:pPr marL="0" indent="0" algn="just">
              <a:spcBef>
                <a:spcPts val="0"/>
              </a:spcBef>
              <a:buFont typeface="Univers 45 Light"/>
              <a:buNone/>
              <a:defRPr/>
            </a:pPr>
            <a:r>
              <a:rPr lang="en-US" sz="1450" dirty="0" smtClean="0"/>
              <a:t>You are interviewing for lateral position in your practice group and come across a résumé from Sharon Distasio.  Sharon is a superior candidate on paper.  Her credentials and background seem to be a perfect match for the qualifications and management skills you need from the candidate who will assume this role.</a:t>
            </a:r>
          </a:p>
          <a:p>
            <a:pPr marL="0" indent="0" algn="just">
              <a:spcBef>
                <a:spcPts val="0"/>
              </a:spcBef>
              <a:buFont typeface="Univers 45 Light"/>
              <a:buNone/>
              <a:defRPr/>
            </a:pPr>
            <a:endParaRPr lang="en-US" sz="1450" dirty="0" smtClean="0"/>
          </a:p>
          <a:p>
            <a:pPr marL="0" indent="0" algn="just">
              <a:spcBef>
                <a:spcPts val="0"/>
              </a:spcBef>
              <a:buFont typeface="Univers 45 Light"/>
              <a:buNone/>
              <a:defRPr/>
            </a:pPr>
            <a:r>
              <a:rPr lang="en-US" sz="1450" dirty="0" smtClean="0"/>
              <a:t>You finally meet Sharon for an in-person interview and discover she is a transgender female.  Sharon wears appropriate business attire for women in your workplace and presents herself articulately and confidently.  Her references corroborate she is a team player, contributes value and delivered positive results in her previous positions.  But she makes no mention of her transgender identity, and neither do you during the interview.</a:t>
            </a:r>
          </a:p>
          <a:p>
            <a:pPr marL="0" indent="0" algn="just">
              <a:spcBef>
                <a:spcPts val="0"/>
              </a:spcBef>
              <a:buFont typeface="Univers 45 Light"/>
              <a:buNone/>
              <a:defRPr/>
            </a:pPr>
            <a:endParaRPr lang="en-US" sz="1450" dirty="0" smtClean="0"/>
          </a:p>
          <a:p>
            <a:pPr marL="0" indent="0" algn="just">
              <a:spcBef>
                <a:spcPts val="0"/>
              </a:spcBef>
              <a:buFont typeface="Univers 45 Light"/>
              <a:buNone/>
              <a:defRPr/>
            </a:pPr>
            <a:r>
              <a:rPr lang="en-US" sz="1450" dirty="0" smtClean="0"/>
              <a:t>Although the colleagues and direct reports with whom Sharon would be working seem open-minded, you do not know how they would react to working with a  transgender female.  You are under time pressure to onboard someone and need the new hire to “hit the pavement running” without presenting you distractions such as her attire, bathroom accommodations, and insurance or healthcare issues.</a:t>
            </a:r>
          </a:p>
          <a:p>
            <a:pPr>
              <a:buFont typeface="Univers 45 Light"/>
              <a:buNone/>
              <a:defRPr/>
            </a:pPr>
            <a:endParaRPr lang="en-US" sz="1450" dirty="0" smtClean="0"/>
          </a:p>
        </p:txBody>
      </p:sp>
      <p:sp>
        <p:nvSpPr>
          <p:cNvPr id="5" name="TextBox 4"/>
          <p:cNvSpPr txBox="1"/>
          <p:nvPr/>
        </p:nvSpPr>
        <p:spPr>
          <a:xfrm>
            <a:off x="304800" y="5791200"/>
            <a:ext cx="8305800" cy="919401"/>
          </a:xfrm>
          <a:prstGeom prst="roundRect">
            <a:avLst/>
          </a:prstGeom>
          <a:solidFill>
            <a:schemeClr val="accent1">
              <a:lumMod val="60000"/>
              <a:lumOff val="40000"/>
            </a:schemeClr>
          </a:solidFill>
        </p:spPr>
        <p:style>
          <a:lnRef idx="2">
            <a:schemeClr val="accent1"/>
          </a:lnRef>
          <a:fillRef idx="1">
            <a:schemeClr val="lt1"/>
          </a:fillRef>
          <a:effectRef idx="0">
            <a:schemeClr val="accent1"/>
          </a:effectRef>
          <a:fontRef idx="minor">
            <a:schemeClr val="dk1"/>
          </a:fontRef>
        </p:style>
        <p:txBody>
          <a:bodyPr>
            <a:spAutoFit/>
          </a:bodyPr>
          <a:lstStyle/>
          <a:p>
            <a:pPr>
              <a:spcBef>
                <a:spcPts val="0"/>
              </a:spcBef>
              <a:buFont typeface="Univers 45 Light"/>
              <a:buNone/>
              <a:defRPr/>
            </a:pPr>
            <a:r>
              <a:rPr lang="en-US" sz="1600" dirty="0"/>
              <a:t>What do you do?</a:t>
            </a:r>
          </a:p>
          <a:p>
            <a:pPr>
              <a:spcBef>
                <a:spcPts val="0"/>
              </a:spcBef>
              <a:buFont typeface="Univers 45 Light"/>
              <a:buNone/>
              <a:defRPr/>
            </a:pPr>
            <a:r>
              <a:rPr lang="en-US" sz="1600" dirty="0"/>
              <a:t>Was she dishonest for not revealing her transgender identity in her résumé?</a:t>
            </a:r>
          </a:p>
          <a:p>
            <a:pPr>
              <a:spcBef>
                <a:spcPts val="0"/>
              </a:spcBef>
              <a:buFont typeface="Univers 45 Light"/>
              <a:buNone/>
              <a:defRPr/>
            </a:pPr>
            <a:r>
              <a:rPr lang="en-US" sz="1600" dirty="0"/>
              <a:t>Do you believe not hiring her under these circumstances would be discriminatory?</a:t>
            </a:r>
          </a:p>
        </p:txBody>
      </p:sp>
      <p:pic>
        <p:nvPicPr>
          <p:cNvPr id="133126" name="Picture 7" descr="http://www.karenserenity.com/OldSerenity/images/MargaretStumpp197X72.jpg"/>
          <p:cNvPicPr>
            <a:picLocks noChangeAspect="1" noChangeArrowheads="1"/>
          </p:cNvPicPr>
          <p:nvPr/>
        </p:nvPicPr>
        <p:blipFill>
          <a:blip r:embed="rId2" cstate="print"/>
          <a:srcRect/>
          <a:stretch>
            <a:fillRect/>
          </a:stretch>
        </p:blipFill>
        <p:spPr bwMode="auto">
          <a:xfrm>
            <a:off x="6248400" y="1600200"/>
            <a:ext cx="2762250" cy="3505200"/>
          </a:xfrm>
          <a:prstGeom prst="rect">
            <a:avLst/>
          </a:prstGeom>
          <a:noFill/>
          <a:ln w="9525">
            <a:noFill/>
            <a:miter lim="800000"/>
            <a:headEnd/>
            <a:tailEnd/>
          </a:ln>
        </p:spPr>
      </p:pic>
      <p:sp>
        <p:nvSpPr>
          <p:cNvPr id="133127" name="TextBox 6"/>
          <p:cNvSpPr txBox="1">
            <a:spLocks noChangeArrowheads="1"/>
          </p:cNvSpPr>
          <p:nvPr/>
        </p:nvSpPr>
        <p:spPr bwMode="auto">
          <a:xfrm>
            <a:off x="6096000" y="5105400"/>
            <a:ext cx="2895600" cy="708025"/>
          </a:xfrm>
          <a:prstGeom prst="rect">
            <a:avLst/>
          </a:prstGeom>
          <a:noFill/>
          <a:ln w="9525">
            <a:noFill/>
            <a:miter lim="800000"/>
            <a:headEnd/>
            <a:tailEnd/>
          </a:ln>
        </p:spPr>
        <p:txBody>
          <a:bodyPr>
            <a:spAutoFit/>
          </a:bodyPr>
          <a:lstStyle/>
          <a:p>
            <a:pPr algn="ctr"/>
            <a:r>
              <a:rPr lang="en-US" sz="1000" dirty="0"/>
              <a:t>Margaret </a:t>
            </a:r>
            <a:r>
              <a:rPr lang="en-US" sz="1000" dirty="0" err="1"/>
              <a:t>Stumpp</a:t>
            </a:r>
            <a:r>
              <a:rPr lang="en-US" sz="1000" dirty="0"/>
              <a:t>, 58, transgender female, Senior VP and Chief Investment Officer of Quantitative Management Associates, a wholly owned subsidiary of Prudential Financial</a:t>
            </a:r>
            <a:endParaRPr lang="en-US" sz="14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Tips for Difficult Conversations</a:t>
            </a:r>
            <a:endParaRPr lang="en-US" dirty="0"/>
          </a:p>
        </p:txBody>
      </p:sp>
      <p:sp>
        <p:nvSpPr>
          <p:cNvPr id="5" name="Content Placeholder 4"/>
          <p:cNvSpPr>
            <a:spLocks noGrp="1"/>
          </p:cNvSpPr>
          <p:nvPr>
            <p:ph sz="half" idx="1"/>
          </p:nvPr>
        </p:nvSpPr>
        <p:spPr>
          <a:xfrm>
            <a:off x="457200" y="1645920"/>
            <a:ext cx="2971800" cy="4526280"/>
          </a:xfrm>
        </p:spPr>
        <p:txBody>
          <a:bodyPr>
            <a:normAutofit fontScale="77500" lnSpcReduction="20000"/>
          </a:bodyPr>
          <a:lstStyle/>
          <a:p>
            <a:pPr>
              <a:buNone/>
            </a:pPr>
            <a:endParaRPr lang="en-US" b="1" dirty="0" smtClean="0"/>
          </a:p>
          <a:p>
            <a:pPr>
              <a:buNone/>
            </a:pPr>
            <a:endParaRPr lang="en-US" b="1" dirty="0" smtClean="0"/>
          </a:p>
          <a:p>
            <a:pPr>
              <a:buNone/>
            </a:pPr>
            <a:endParaRPr lang="en-US" b="1" dirty="0" smtClean="0"/>
          </a:p>
          <a:p>
            <a:pPr>
              <a:buNone/>
            </a:pPr>
            <a:endParaRPr lang="en-US" b="1" dirty="0" smtClean="0"/>
          </a:p>
          <a:p>
            <a:pPr algn="just">
              <a:buNone/>
            </a:pPr>
            <a:r>
              <a:rPr lang="en-US" b="1" dirty="0" smtClean="0"/>
              <a:t>The Goal: </a:t>
            </a:r>
          </a:p>
          <a:p>
            <a:pPr algn="just">
              <a:buNone/>
            </a:pPr>
            <a:endParaRPr lang="en-US" b="1" dirty="0" smtClean="0"/>
          </a:p>
          <a:p>
            <a:pPr>
              <a:buNone/>
            </a:pPr>
            <a:r>
              <a:rPr lang="en-US" b="1" dirty="0" smtClean="0"/>
              <a:t>	Get people to pause, reflect, and engage in conversation.</a:t>
            </a:r>
            <a:endParaRPr lang="en-US" dirty="0" smtClean="0"/>
          </a:p>
          <a:p>
            <a:pPr>
              <a:buNone/>
            </a:pPr>
            <a:endParaRPr lang="en-US" dirty="0" smtClean="0"/>
          </a:p>
          <a:p>
            <a:endParaRPr lang="en-US" dirty="0"/>
          </a:p>
        </p:txBody>
      </p:sp>
      <p:sp>
        <p:nvSpPr>
          <p:cNvPr id="6" name="Content Placeholder 5"/>
          <p:cNvSpPr>
            <a:spLocks noGrp="1"/>
          </p:cNvSpPr>
          <p:nvPr>
            <p:ph sz="half" idx="2"/>
          </p:nvPr>
        </p:nvSpPr>
        <p:spPr>
          <a:xfrm>
            <a:off x="3810000" y="1645920"/>
            <a:ext cx="4876800" cy="4526280"/>
          </a:xfrm>
        </p:spPr>
        <p:txBody>
          <a:bodyPr>
            <a:normAutofit fontScale="77500" lnSpcReduction="20000"/>
          </a:bodyPr>
          <a:lstStyle/>
          <a:p>
            <a:r>
              <a:rPr lang="en-US" b="1" dirty="0" smtClean="0"/>
              <a:t>Interrupt the bias or stereotype</a:t>
            </a:r>
          </a:p>
          <a:p>
            <a:pPr>
              <a:buNone/>
            </a:pPr>
            <a:endParaRPr lang="en-US" dirty="0" smtClean="0"/>
          </a:p>
          <a:p>
            <a:r>
              <a:rPr lang="en-US" b="1" dirty="0" smtClean="0"/>
              <a:t>Don’t be judgmental </a:t>
            </a:r>
          </a:p>
          <a:p>
            <a:pPr>
              <a:buNone/>
            </a:pPr>
            <a:endParaRPr lang="en-US" dirty="0" smtClean="0"/>
          </a:p>
          <a:p>
            <a:r>
              <a:rPr lang="en-US" b="1" dirty="0" smtClean="0"/>
              <a:t>Paraphrase your interpretation of what occurred</a:t>
            </a:r>
          </a:p>
          <a:p>
            <a:pPr>
              <a:buNone/>
            </a:pPr>
            <a:endParaRPr lang="en-US" dirty="0" smtClean="0"/>
          </a:p>
          <a:p>
            <a:r>
              <a:rPr lang="en-US" b="1" dirty="0" smtClean="0"/>
              <a:t>Ask questions</a:t>
            </a:r>
          </a:p>
          <a:p>
            <a:pPr>
              <a:buNone/>
            </a:pPr>
            <a:endParaRPr lang="en-US" dirty="0" smtClean="0"/>
          </a:p>
          <a:p>
            <a:r>
              <a:rPr lang="en-US" b="1" dirty="0" smtClean="0"/>
              <a:t>Use I statements and/or describe the behavior you observed</a:t>
            </a:r>
          </a:p>
          <a:p>
            <a:pPr>
              <a:buNone/>
            </a:pPr>
            <a:endParaRPr lang="en-US" dirty="0" smtClean="0"/>
          </a:p>
          <a:p>
            <a:r>
              <a:rPr lang="en-US" b="1" dirty="0" smtClean="0"/>
              <a:t>Find common ground</a:t>
            </a:r>
          </a:p>
          <a:p>
            <a:pPr>
              <a:buNone/>
            </a:pPr>
            <a:endParaRPr lang="en-US" dirty="0" smtClean="0"/>
          </a:p>
          <a:p>
            <a:r>
              <a:rPr lang="en-US" b="1" dirty="0" smtClean="0"/>
              <a:t>Practice, practice, practice</a:t>
            </a:r>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6">
                                            <p:txEl>
                                              <p:pRg st="2" end="2"/>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6">
                                            <p:txEl>
                                              <p:pRg st="4" end="4"/>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childTnLst>
                                    <p:set>
                                      <p:cBhvr>
                                        <p:cTn id="15" dur="1" fill="hold">
                                          <p:stCondLst>
                                            <p:cond delay="0"/>
                                          </p:stCondLst>
                                        </p:cTn>
                                        <p:tgtEl>
                                          <p:spTgt spid="6">
                                            <p:txEl>
                                              <p:pRg st="6" end="6"/>
                                            </p:txEl>
                                          </p:spTgt>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grpId="0" nodeType="afterEffect">
                                  <p:stCondLst>
                                    <p:cond delay="0"/>
                                  </p:stCondLst>
                                  <p:childTnLst>
                                    <p:set>
                                      <p:cBhvr>
                                        <p:cTn id="18" dur="1" fill="hold">
                                          <p:stCondLst>
                                            <p:cond delay="0"/>
                                          </p:stCondLst>
                                        </p:cTn>
                                        <p:tgtEl>
                                          <p:spTgt spid="6">
                                            <p:txEl>
                                              <p:pRg st="8" end="8"/>
                                            </p:txEl>
                                          </p:spTgt>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grpId="0" nodeType="afterEffect">
                                  <p:stCondLst>
                                    <p:cond delay="0"/>
                                  </p:stCondLst>
                                  <p:childTnLst>
                                    <p:set>
                                      <p:cBhvr>
                                        <p:cTn id="21" dur="1" fill="hold">
                                          <p:stCondLst>
                                            <p:cond delay="0"/>
                                          </p:stCondLst>
                                        </p:cTn>
                                        <p:tgtEl>
                                          <p:spTgt spid="6">
                                            <p:txEl>
                                              <p:pRg st="10" end="10"/>
                                            </p:txEl>
                                          </p:spTgt>
                                        </p:tgtEl>
                                        <p:attrNameLst>
                                          <p:attrName>style.visibility</p:attrName>
                                        </p:attrNameLst>
                                      </p:cBhvr>
                                      <p:to>
                                        <p:strVal val="visible"/>
                                      </p:to>
                                    </p:set>
                                  </p:childTnLst>
                                </p:cTn>
                              </p:par>
                            </p:childTnLst>
                          </p:cTn>
                        </p:par>
                        <p:par>
                          <p:cTn id="22" fill="hold">
                            <p:stCondLst>
                              <p:cond delay="0"/>
                            </p:stCondLst>
                            <p:childTnLst>
                              <p:par>
                                <p:cTn id="23" presetID="1" presetClass="entr" presetSubtype="0" fill="hold" grpId="0" nodeType="afterEffect">
                                  <p:stCondLst>
                                    <p:cond delay="0"/>
                                  </p:stCondLst>
                                  <p:childTnLst>
                                    <p:set>
                                      <p:cBhvr>
                                        <p:cTn id="24" dur="1" fill="hold">
                                          <p:stCondLst>
                                            <p:cond delay="0"/>
                                          </p:stCondLst>
                                        </p:cTn>
                                        <p:tgtEl>
                                          <p:spTgt spid="6">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smtClean="0"/>
              <a:t>FinalThoughts</a:t>
            </a:r>
            <a:endParaRPr lang="en-US" dirty="0"/>
          </a:p>
        </p:txBody>
      </p:sp>
      <p:sp>
        <p:nvSpPr>
          <p:cNvPr id="5" name="Text Placeholder 4"/>
          <p:cNvSpPr>
            <a:spLocks noGrp="1"/>
          </p:cNvSpPr>
          <p:nvPr>
            <p:ph type="body" idx="1"/>
          </p:nvPr>
        </p:nvSpPr>
        <p:spPr/>
        <p:txBody>
          <a:bodyPr/>
          <a:lstStyle/>
          <a:p>
            <a:r>
              <a:rPr lang="en-US" dirty="0" smtClean="0"/>
              <a:t>Ten Tips for Building an Inclusive Workplace</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Positive Statements that Build Inclusion and Engagement</a:t>
            </a:r>
            <a:endParaRPr lang="en-US" dirty="0"/>
          </a:p>
        </p:txBody>
      </p:sp>
      <p:sp>
        <p:nvSpPr>
          <p:cNvPr id="5" name="Content Placeholder 4"/>
          <p:cNvSpPr>
            <a:spLocks noGrp="1"/>
          </p:cNvSpPr>
          <p:nvPr>
            <p:ph idx="1"/>
          </p:nvPr>
        </p:nvSpPr>
        <p:spPr>
          <a:xfrm>
            <a:off x="457200" y="1524000"/>
            <a:ext cx="8229600" cy="5105400"/>
          </a:xfrm>
        </p:spPr>
        <p:txBody>
          <a:bodyPr>
            <a:normAutofit fontScale="32500" lnSpcReduction="20000"/>
          </a:bodyPr>
          <a:lstStyle/>
          <a:p>
            <a:pPr marL="233363" indent="-233363">
              <a:lnSpc>
                <a:spcPct val="80000"/>
              </a:lnSpc>
            </a:pPr>
            <a:r>
              <a:rPr lang="en-US" sz="4600" dirty="0" smtClean="0">
                <a:solidFill>
                  <a:schemeClr val="accent1"/>
                </a:solidFill>
              </a:rPr>
              <a:t>Solicit Opinions</a:t>
            </a:r>
            <a:r>
              <a:rPr lang="en-US" sz="4600" dirty="0" smtClean="0">
                <a:solidFill>
                  <a:srgbClr val="690721"/>
                </a:solidFill>
              </a:rPr>
              <a:t/>
            </a:r>
            <a:br>
              <a:rPr lang="en-US" sz="4600" dirty="0" smtClean="0">
                <a:solidFill>
                  <a:srgbClr val="690721"/>
                </a:solidFill>
              </a:rPr>
            </a:br>
            <a:r>
              <a:rPr lang="en-US" sz="4600" dirty="0" smtClean="0"/>
              <a:t>Find opportunities to ask, "I'd like your opinion about?" </a:t>
            </a:r>
          </a:p>
          <a:p>
            <a:pPr marL="233363" indent="-233363">
              <a:lnSpc>
                <a:spcPct val="80000"/>
              </a:lnSpc>
            </a:pPr>
            <a:endParaRPr lang="en-US" sz="4600" dirty="0" smtClean="0">
              <a:solidFill>
                <a:schemeClr val="accent1"/>
              </a:solidFill>
            </a:endParaRPr>
          </a:p>
          <a:p>
            <a:pPr marL="233363" indent="-233363">
              <a:lnSpc>
                <a:spcPct val="80000"/>
              </a:lnSpc>
            </a:pPr>
            <a:r>
              <a:rPr lang="en-US" sz="4600" dirty="0" smtClean="0">
                <a:solidFill>
                  <a:schemeClr val="accent1"/>
                </a:solidFill>
              </a:rPr>
              <a:t>Connect on a Personal Level </a:t>
            </a:r>
            <a:r>
              <a:rPr lang="en-US" sz="4600" dirty="0" smtClean="0"/>
              <a:t/>
            </a:r>
            <a:br>
              <a:rPr lang="en-US" sz="4600" dirty="0" smtClean="0"/>
            </a:br>
            <a:r>
              <a:rPr lang="en-US" sz="4600" dirty="0" smtClean="0"/>
              <a:t>Take a few minutes to engage in a non-business conversation with a colleague </a:t>
            </a:r>
          </a:p>
          <a:p>
            <a:pPr marL="233363" indent="-233363">
              <a:lnSpc>
                <a:spcPct val="80000"/>
              </a:lnSpc>
            </a:pPr>
            <a:endParaRPr lang="en-US" sz="4600" dirty="0" smtClean="0">
              <a:solidFill>
                <a:srgbClr val="690721"/>
              </a:solidFill>
            </a:endParaRPr>
          </a:p>
          <a:p>
            <a:pPr marL="233363" indent="-233363">
              <a:lnSpc>
                <a:spcPct val="80000"/>
              </a:lnSpc>
            </a:pPr>
            <a:r>
              <a:rPr lang="en-US" sz="4600" dirty="0" smtClean="0">
                <a:solidFill>
                  <a:schemeClr val="accent1"/>
                </a:solidFill>
              </a:rPr>
              <a:t>Ask Questions</a:t>
            </a:r>
            <a:r>
              <a:rPr lang="en-US" sz="4600" dirty="0" smtClean="0">
                <a:solidFill>
                  <a:srgbClr val="690721"/>
                </a:solidFill>
              </a:rPr>
              <a:t/>
            </a:r>
            <a:br>
              <a:rPr lang="en-US" sz="4600" dirty="0" smtClean="0">
                <a:solidFill>
                  <a:srgbClr val="690721"/>
                </a:solidFill>
              </a:rPr>
            </a:br>
            <a:r>
              <a:rPr lang="en-US" sz="4600" dirty="0" smtClean="0"/>
              <a:t>When you have a negative reaction to a colleague's statement or suggestion, lead your response with a question, not a statement</a:t>
            </a:r>
          </a:p>
          <a:p>
            <a:pPr marL="233363" indent="-233363">
              <a:lnSpc>
                <a:spcPct val="80000"/>
              </a:lnSpc>
            </a:pPr>
            <a:endParaRPr lang="en-US" sz="4600" dirty="0" smtClean="0">
              <a:solidFill>
                <a:srgbClr val="690721"/>
              </a:solidFill>
            </a:endParaRPr>
          </a:p>
          <a:p>
            <a:pPr marL="233363" indent="-233363">
              <a:lnSpc>
                <a:spcPct val="80000"/>
              </a:lnSpc>
            </a:pPr>
            <a:r>
              <a:rPr lang="en-US" sz="4600" dirty="0" smtClean="0">
                <a:solidFill>
                  <a:schemeClr val="accent1"/>
                </a:solidFill>
              </a:rPr>
              <a:t>Attribute/Credit Ideas</a:t>
            </a:r>
            <a:r>
              <a:rPr lang="en-US" sz="4600" dirty="0" smtClean="0"/>
              <a:t/>
            </a:r>
            <a:br>
              <a:rPr lang="en-US" sz="4600" dirty="0" smtClean="0"/>
            </a:br>
            <a:r>
              <a:rPr lang="en-US" sz="4600" dirty="0" smtClean="0"/>
              <a:t>Acknowledge, by name, the "owner" of an idea in a meeting</a:t>
            </a:r>
          </a:p>
          <a:p>
            <a:pPr marL="233363" indent="-233363">
              <a:lnSpc>
                <a:spcPct val="80000"/>
              </a:lnSpc>
            </a:pPr>
            <a:endParaRPr lang="en-US" sz="4600" dirty="0" smtClean="0">
              <a:solidFill>
                <a:schemeClr val="accent1"/>
              </a:solidFill>
            </a:endParaRPr>
          </a:p>
          <a:p>
            <a:pPr marL="233363" indent="-233363">
              <a:lnSpc>
                <a:spcPct val="80000"/>
              </a:lnSpc>
            </a:pPr>
            <a:r>
              <a:rPr lang="en-US" sz="4600" dirty="0" smtClean="0">
                <a:solidFill>
                  <a:schemeClr val="accent1"/>
                </a:solidFill>
              </a:rPr>
              <a:t>Notice Who You Value/Devalue; Assume the Best</a:t>
            </a:r>
            <a:r>
              <a:rPr lang="en-US" sz="4600" dirty="0" smtClean="0"/>
              <a:t/>
            </a:r>
            <a:br>
              <a:rPr lang="en-US" sz="4600" dirty="0" smtClean="0"/>
            </a:br>
            <a:r>
              <a:rPr lang="en-US" sz="4600" dirty="0" smtClean="0"/>
              <a:t>Most of us tend to assume the best of others or the worst of others based on our preferences and past experience. Acknowledge the contributions all bring to the group and assume others have something to offer</a:t>
            </a:r>
          </a:p>
          <a:p>
            <a:pPr marL="233363" indent="-233363">
              <a:lnSpc>
                <a:spcPct val="80000"/>
              </a:lnSpc>
            </a:pPr>
            <a:endParaRPr lang="en-US" sz="4600" dirty="0" smtClean="0"/>
          </a:p>
          <a:p>
            <a:pPr>
              <a:lnSpc>
                <a:spcPct val="80000"/>
              </a:lnSpc>
            </a:pPr>
            <a:r>
              <a:rPr lang="en-US" sz="4600" dirty="0" smtClean="0">
                <a:solidFill>
                  <a:schemeClr val="accent1"/>
                </a:solidFill>
              </a:rPr>
              <a:t>Monitor Facial Expressions</a:t>
            </a:r>
            <a:r>
              <a:rPr lang="en-US" sz="4600" dirty="0" smtClean="0">
                <a:solidFill>
                  <a:srgbClr val="690721"/>
                </a:solidFill>
              </a:rPr>
              <a:t/>
            </a:r>
            <a:br>
              <a:rPr lang="en-US" sz="4600" dirty="0" smtClean="0">
                <a:solidFill>
                  <a:srgbClr val="690721"/>
                </a:solidFill>
              </a:rPr>
            </a:br>
            <a:r>
              <a:rPr lang="en-US" sz="4600" dirty="0" smtClean="0"/>
              <a:t>Be conscious of your facial expressions while listening</a:t>
            </a:r>
          </a:p>
          <a:p>
            <a:pPr>
              <a:lnSpc>
                <a:spcPct val="80000"/>
              </a:lnSpc>
            </a:pPr>
            <a:endParaRPr lang="en-US" sz="4600" dirty="0" smtClean="0"/>
          </a:p>
          <a:p>
            <a:pPr>
              <a:lnSpc>
                <a:spcPct val="80000"/>
              </a:lnSpc>
            </a:pPr>
            <a:r>
              <a:rPr lang="en-US" sz="4600" dirty="0" smtClean="0">
                <a:solidFill>
                  <a:schemeClr val="accent1"/>
                </a:solidFill>
              </a:rPr>
              <a:t>Actively Listen</a:t>
            </a:r>
            <a:r>
              <a:rPr lang="en-US" sz="4600" dirty="0" smtClean="0">
                <a:solidFill>
                  <a:srgbClr val="690721"/>
                </a:solidFill>
              </a:rPr>
              <a:t/>
            </a:r>
            <a:br>
              <a:rPr lang="en-US" sz="4600" dirty="0" smtClean="0">
                <a:solidFill>
                  <a:srgbClr val="690721"/>
                </a:solidFill>
              </a:rPr>
            </a:br>
            <a:r>
              <a:rPr lang="en-US" sz="4600" dirty="0" smtClean="0"/>
              <a:t>Being attentive to the speaker enhances the quality of their message</a:t>
            </a:r>
          </a:p>
          <a:p>
            <a:pPr>
              <a:lnSpc>
                <a:spcPct val="80000"/>
              </a:lnSpc>
            </a:pPr>
            <a:endParaRPr lang="en-US" sz="4600" dirty="0" smtClean="0">
              <a:solidFill>
                <a:srgbClr val="690721"/>
              </a:solidFill>
            </a:endParaRPr>
          </a:p>
          <a:p>
            <a:pPr>
              <a:lnSpc>
                <a:spcPct val="80000"/>
              </a:lnSpc>
            </a:pPr>
            <a:r>
              <a:rPr lang="en-US" sz="4600" dirty="0" smtClean="0">
                <a:solidFill>
                  <a:schemeClr val="accent1"/>
                </a:solidFill>
              </a:rPr>
              <a:t>Draw in Participation</a:t>
            </a:r>
            <a:r>
              <a:rPr lang="en-US" sz="4600" dirty="0" smtClean="0">
                <a:solidFill>
                  <a:srgbClr val="690721"/>
                </a:solidFill>
              </a:rPr>
              <a:t/>
            </a:r>
            <a:br>
              <a:rPr lang="en-US" sz="4600" dirty="0" smtClean="0">
                <a:solidFill>
                  <a:srgbClr val="690721"/>
                </a:solidFill>
              </a:rPr>
            </a:br>
            <a:r>
              <a:rPr lang="en-US" sz="4600" dirty="0" smtClean="0"/>
              <a:t>When addressing a group, send messages that encourage participation from everyone </a:t>
            </a:r>
          </a:p>
          <a:p>
            <a:pPr>
              <a:lnSpc>
                <a:spcPct val="80000"/>
              </a:lnSpc>
            </a:pPr>
            <a:endParaRPr lang="en-US" sz="4600" dirty="0" smtClean="0">
              <a:solidFill>
                <a:srgbClr val="690721"/>
              </a:solidFill>
            </a:endParaRPr>
          </a:p>
          <a:p>
            <a:pPr>
              <a:lnSpc>
                <a:spcPct val="80000"/>
              </a:lnSpc>
            </a:pPr>
            <a:r>
              <a:rPr lang="en-US" sz="4600" dirty="0" smtClean="0">
                <a:solidFill>
                  <a:schemeClr val="accent1"/>
                </a:solidFill>
              </a:rPr>
              <a:t>Monitor Personal Greeting</a:t>
            </a:r>
            <a:r>
              <a:rPr lang="en-US" sz="4600" dirty="0" smtClean="0"/>
              <a:t/>
            </a:r>
            <a:br>
              <a:rPr lang="en-US" sz="4600" dirty="0" smtClean="0"/>
            </a:br>
            <a:r>
              <a:rPr lang="en-US" sz="4600" dirty="0" smtClean="0"/>
              <a:t>Be sensitive to how you greet someone with whom you have a close relationship in the presence of others</a:t>
            </a:r>
          </a:p>
          <a:p>
            <a:pPr>
              <a:lnSpc>
                <a:spcPct val="80000"/>
              </a:lnSpc>
            </a:pPr>
            <a:endParaRPr lang="en-US" sz="4600" dirty="0" smtClean="0">
              <a:solidFill>
                <a:schemeClr val="accent1"/>
              </a:solidFill>
            </a:endParaRPr>
          </a:p>
          <a:p>
            <a:pPr>
              <a:lnSpc>
                <a:spcPct val="80000"/>
              </a:lnSpc>
            </a:pPr>
            <a:r>
              <a:rPr lang="en-US" sz="4600" dirty="0" smtClean="0">
                <a:solidFill>
                  <a:schemeClr val="accent1"/>
                </a:solidFill>
              </a:rPr>
              <a:t>Respond Constructively to Differences</a:t>
            </a:r>
            <a:r>
              <a:rPr lang="en-US" sz="4600" dirty="0" smtClean="0"/>
              <a:t/>
            </a:r>
            <a:br>
              <a:rPr lang="en-US" sz="4600" dirty="0" smtClean="0"/>
            </a:br>
            <a:r>
              <a:rPr lang="en-US" sz="4600" dirty="0" smtClean="0"/>
              <a:t>When responding to someone's comment you disagree with, show that you understand their perspective before you offer a different view </a:t>
            </a:r>
            <a:r>
              <a:rPr lang="en-US" dirty="0" smtClean="0"/>
              <a:t>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wipe(down)">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Effect transition="in" filter="wipe(down)">
                                      <p:cBhvr>
                                        <p:cTn id="17" dur="500"/>
                                        <p:tgtEl>
                                          <p:spTgt spid="5">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5">
                                            <p:txEl>
                                              <p:pRg st="6" end="6"/>
                                            </p:txEl>
                                          </p:spTgt>
                                        </p:tgtEl>
                                        <p:attrNameLst>
                                          <p:attrName>style.visibility</p:attrName>
                                        </p:attrNameLst>
                                      </p:cBhvr>
                                      <p:to>
                                        <p:strVal val="visible"/>
                                      </p:to>
                                    </p:set>
                                    <p:animEffect transition="in" filter="wipe(down)">
                                      <p:cBhvr>
                                        <p:cTn id="22" dur="500"/>
                                        <p:tgtEl>
                                          <p:spTgt spid="5">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5">
                                            <p:txEl>
                                              <p:pRg st="8" end="8"/>
                                            </p:txEl>
                                          </p:spTgt>
                                        </p:tgtEl>
                                        <p:attrNameLst>
                                          <p:attrName>style.visibility</p:attrName>
                                        </p:attrNameLst>
                                      </p:cBhvr>
                                      <p:to>
                                        <p:strVal val="visible"/>
                                      </p:to>
                                    </p:set>
                                    <p:animEffect transition="in" filter="wipe(down)">
                                      <p:cBhvr>
                                        <p:cTn id="27" dur="500"/>
                                        <p:tgtEl>
                                          <p:spTgt spid="5">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5">
                                            <p:txEl>
                                              <p:pRg st="10" end="10"/>
                                            </p:txEl>
                                          </p:spTgt>
                                        </p:tgtEl>
                                        <p:attrNameLst>
                                          <p:attrName>style.visibility</p:attrName>
                                        </p:attrNameLst>
                                      </p:cBhvr>
                                      <p:to>
                                        <p:strVal val="visible"/>
                                      </p:to>
                                    </p:set>
                                    <p:animEffect transition="in" filter="wipe(down)">
                                      <p:cBhvr>
                                        <p:cTn id="32" dur="500"/>
                                        <p:tgtEl>
                                          <p:spTgt spid="5">
                                            <p:txEl>
                                              <p:pRg st="10" end="1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5">
                                            <p:txEl>
                                              <p:pRg st="12" end="12"/>
                                            </p:txEl>
                                          </p:spTgt>
                                        </p:tgtEl>
                                        <p:attrNameLst>
                                          <p:attrName>style.visibility</p:attrName>
                                        </p:attrNameLst>
                                      </p:cBhvr>
                                      <p:to>
                                        <p:strVal val="visible"/>
                                      </p:to>
                                    </p:set>
                                    <p:animEffect transition="in" filter="wipe(down)">
                                      <p:cBhvr>
                                        <p:cTn id="37" dur="500"/>
                                        <p:tgtEl>
                                          <p:spTgt spid="5">
                                            <p:txEl>
                                              <p:pRg st="12" end="1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5">
                                            <p:txEl>
                                              <p:pRg st="14" end="14"/>
                                            </p:txEl>
                                          </p:spTgt>
                                        </p:tgtEl>
                                        <p:attrNameLst>
                                          <p:attrName>style.visibility</p:attrName>
                                        </p:attrNameLst>
                                      </p:cBhvr>
                                      <p:to>
                                        <p:strVal val="visible"/>
                                      </p:to>
                                    </p:set>
                                    <p:animEffect transition="in" filter="wipe(down)">
                                      <p:cBhvr>
                                        <p:cTn id="42" dur="500"/>
                                        <p:tgtEl>
                                          <p:spTgt spid="5">
                                            <p:txEl>
                                              <p:pRg st="14" end="1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5">
                                            <p:txEl>
                                              <p:pRg st="16" end="16"/>
                                            </p:txEl>
                                          </p:spTgt>
                                        </p:tgtEl>
                                        <p:attrNameLst>
                                          <p:attrName>style.visibility</p:attrName>
                                        </p:attrNameLst>
                                      </p:cBhvr>
                                      <p:to>
                                        <p:strVal val="visible"/>
                                      </p:to>
                                    </p:set>
                                    <p:animEffect transition="in" filter="wipe(down)">
                                      <p:cBhvr>
                                        <p:cTn id="47" dur="500"/>
                                        <p:tgtEl>
                                          <p:spTgt spid="5">
                                            <p:txEl>
                                              <p:pRg st="16" end="16"/>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5">
                                            <p:txEl>
                                              <p:pRg st="18" end="18"/>
                                            </p:txEl>
                                          </p:spTgt>
                                        </p:tgtEl>
                                        <p:attrNameLst>
                                          <p:attrName>style.visibility</p:attrName>
                                        </p:attrNameLst>
                                      </p:cBhvr>
                                      <p:to>
                                        <p:strVal val="visible"/>
                                      </p:to>
                                    </p:set>
                                    <p:animEffect transition="in" filter="wipe(down)">
                                      <p:cBhvr>
                                        <p:cTn id="52" dur="500"/>
                                        <p:tgtEl>
                                          <p:spTgt spid="5">
                                            <p:txEl>
                                              <p:pRg st="18" end="1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Tell Me More</a:t>
            </a:r>
            <a:endParaRPr lang="en-US" dirty="0"/>
          </a:p>
        </p:txBody>
      </p:sp>
      <p:sp>
        <p:nvSpPr>
          <p:cNvPr id="5" name="Text Placeholder 4"/>
          <p:cNvSpPr>
            <a:spLocks noGrp="1"/>
          </p:cNvSpPr>
          <p:nvPr>
            <p:ph type="body" idx="1"/>
          </p:nvPr>
        </p:nvSpPr>
        <p:spPr/>
        <p:txBody>
          <a:bodyPr/>
          <a:lstStyle/>
          <a:p>
            <a:r>
              <a:rPr lang="en-US" dirty="0" smtClean="0"/>
              <a:t>Additional Resources</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Find More Information Here:</a:t>
            </a:r>
            <a:endParaRPr lang="en-US" dirty="0"/>
          </a:p>
        </p:txBody>
      </p:sp>
      <p:graphicFrame>
        <p:nvGraphicFramePr>
          <p:cNvPr id="6" name="Content Placeholder 12"/>
          <p:cNvGraphicFramePr>
            <a:graphicFrameLocks noGrp="1"/>
          </p:cNvGraphicFramePr>
          <p:nvPr>
            <p:ph idx="1"/>
          </p:nvPr>
        </p:nvGraphicFramePr>
        <p:xfrm>
          <a:off x="457200" y="1646238"/>
          <a:ext cx="8229600" cy="48307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People say crazy things …</a:t>
            </a:r>
            <a:endParaRPr lang="en-US" dirty="0"/>
          </a:p>
        </p:txBody>
      </p:sp>
      <p:pic>
        <p:nvPicPr>
          <p:cNvPr id="8" name="Shit White Girls Say...to Black Girls - YouTube.wmv">
            <a:hlinkClick r:id="" action="ppaction://media"/>
          </p:cNvPr>
          <p:cNvPicPr>
            <a:picLocks noGrp="1" noRot="1" noChangeAspect="1"/>
          </p:cNvPicPr>
          <p:nvPr>
            <p:ph idx="1"/>
            <a:videoFile r:link="rId1"/>
          </p:nvPr>
        </p:nvPicPr>
        <p:blipFill>
          <a:blip r:embed="rId3" cstate="print"/>
          <a:stretch>
            <a:fillRect/>
          </a:stretch>
        </p:blipFill>
        <p:spPr>
          <a:xfrm>
            <a:off x="1143000" y="2003425"/>
            <a:ext cx="6858000" cy="38100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8"/>
                                        </p:tgtEl>
                                      </p:cBhvr>
                                    </p:cmd>
                                  </p:childTnLst>
                                </p:cTn>
                              </p:par>
                            </p:childTnLst>
                          </p:cTn>
                        </p:par>
                      </p:childTnLst>
                    </p:cTn>
                  </p:par>
                </p:childTnLst>
              </p:cTn>
              <p:nextCondLst>
                <p:cond evt="onClick" delay="0">
                  <p:tgtEl>
                    <p:spTgt spid="8"/>
                  </p:tgtEl>
                </p:cond>
              </p:nextCondLst>
            </p:seq>
            <p:video>
              <p:cMediaNode>
                <p:cTn id="7" fill="hold" display="0">
                  <p:stCondLst>
                    <p:cond delay="indefinite"/>
                  </p:stCondLst>
                  <p:endCondLst>
                    <p:cond evt="onNext" delay="0">
                      <p:tgtEl>
                        <p:sldTgt/>
                      </p:tgtEl>
                    </p:cond>
                    <p:cond evt="onPrev" delay="0">
                      <p:tgtEl>
                        <p:sldTgt/>
                      </p:tgtEl>
                    </p:cond>
                  </p:endCondLst>
                </p:cTn>
                <p:tgtEl>
                  <p:spTgt spid="8"/>
                </p:tgtEl>
              </p:cMediaNode>
            </p:vide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1219200" y="2667000"/>
            <a:ext cx="7162800" cy="923330"/>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QUESTIONS?</a:t>
            </a:r>
            <a:endParaRPr lang="en-US"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9" name="Picture 8" descr="Pink-Question-Mark.jpg"/>
          <p:cNvPicPr>
            <a:picLocks noChangeAspect="1"/>
          </p:cNvPicPr>
          <p:nvPr/>
        </p:nvPicPr>
        <p:blipFill>
          <a:blip r:embed="rId2" cstate="print"/>
          <a:stretch>
            <a:fillRect/>
          </a:stretch>
        </p:blipFill>
        <p:spPr>
          <a:xfrm>
            <a:off x="2590800" y="3657600"/>
            <a:ext cx="1295400" cy="1295400"/>
          </a:xfrm>
          <a:prstGeom prst="ellipse">
            <a:avLst/>
          </a:prstGeom>
        </p:spPr>
      </p:pic>
      <p:pic>
        <p:nvPicPr>
          <p:cNvPr id="10" name="Picture 9" descr="Pink-Question-Mark.jpg"/>
          <p:cNvPicPr>
            <a:picLocks noChangeAspect="1"/>
          </p:cNvPicPr>
          <p:nvPr/>
        </p:nvPicPr>
        <p:blipFill>
          <a:blip r:embed="rId2" cstate="print"/>
          <a:stretch>
            <a:fillRect/>
          </a:stretch>
        </p:blipFill>
        <p:spPr>
          <a:xfrm>
            <a:off x="762000" y="457200"/>
            <a:ext cx="1295400" cy="1295400"/>
          </a:xfrm>
          <a:prstGeom prst="ellipse">
            <a:avLst/>
          </a:prstGeom>
        </p:spPr>
      </p:pic>
      <p:pic>
        <p:nvPicPr>
          <p:cNvPr id="16" name="Picture 15" descr="Pink-Question-Mark.jpg"/>
          <p:cNvPicPr>
            <a:picLocks noChangeAspect="1"/>
          </p:cNvPicPr>
          <p:nvPr/>
        </p:nvPicPr>
        <p:blipFill>
          <a:blip r:embed="rId2" cstate="print"/>
          <a:stretch>
            <a:fillRect/>
          </a:stretch>
        </p:blipFill>
        <p:spPr>
          <a:xfrm>
            <a:off x="381000" y="4267200"/>
            <a:ext cx="1295400" cy="1295400"/>
          </a:xfrm>
          <a:prstGeom prst="ellipse">
            <a:avLst/>
          </a:prstGeom>
        </p:spPr>
      </p:pic>
      <p:pic>
        <p:nvPicPr>
          <p:cNvPr id="17" name="Picture 16" descr="Pink-Question-Mark.jpg"/>
          <p:cNvPicPr>
            <a:picLocks noChangeAspect="1"/>
          </p:cNvPicPr>
          <p:nvPr/>
        </p:nvPicPr>
        <p:blipFill>
          <a:blip r:embed="rId2" cstate="print"/>
          <a:stretch>
            <a:fillRect/>
          </a:stretch>
        </p:blipFill>
        <p:spPr>
          <a:xfrm>
            <a:off x="838200" y="2362200"/>
            <a:ext cx="1295400" cy="1295400"/>
          </a:xfrm>
          <a:prstGeom prst="ellipse">
            <a:avLst/>
          </a:prstGeom>
        </p:spPr>
      </p:pic>
      <p:pic>
        <p:nvPicPr>
          <p:cNvPr id="18" name="Picture 17" descr="Pink-Question-Mark.jpg"/>
          <p:cNvPicPr>
            <a:picLocks noChangeAspect="1"/>
          </p:cNvPicPr>
          <p:nvPr/>
        </p:nvPicPr>
        <p:blipFill>
          <a:blip r:embed="rId2" cstate="print"/>
          <a:stretch>
            <a:fillRect/>
          </a:stretch>
        </p:blipFill>
        <p:spPr>
          <a:xfrm>
            <a:off x="7239000" y="1447800"/>
            <a:ext cx="1295400" cy="1295400"/>
          </a:xfrm>
          <a:prstGeom prst="ellipse">
            <a:avLst/>
          </a:prstGeom>
        </p:spPr>
      </p:pic>
      <p:pic>
        <p:nvPicPr>
          <p:cNvPr id="19" name="Picture 18" descr="Pink-Question-Mark.jpg"/>
          <p:cNvPicPr>
            <a:picLocks noChangeAspect="1"/>
          </p:cNvPicPr>
          <p:nvPr/>
        </p:nvPicPr>
        <p:blipFill>
          <a:blip r:embed="rId2" cstate="print"/>
          <a:stretch>
            <a:fillRect/>
          </a:stretch>
        </p:blipFill>
        <p:spPr>
          <a:xfrm>
            <a:off x="6096000" y="381000"/>
            <a:ext cx="1295400" cy="1295400"/>
          </a:xfrm>
          <a:prstGeom prst="ellipse">
            <a:avLst/>
          </a:prstGeom>
        </p:spPr>
      </p:pic>
      <p:pic>
        <p:nvPicPr>
          <p:cNvPr id="20" name="Picture 19" descr="Pink-Question-Mark.jpg"/>
          <p:cNvPicPr>
            <a:picLocks noChangeAspect="1"/>
          </p:cNvPicPr>
          <p:nvPr/>
        </p:nvPicPr>
        <p:blipFill>
          <a:blip r:embed="rId2" cstate="print"/>
          <a:stretch>
            <a:fillRect/>
          </a:stretch>
        </p:blipFill>
        <p:spPr>
          <a:xfrm>
            <a:off x="4724400" y="1447800"/>
            <a:ext cx="1295400" cy="1295400"/>
          </a:xfrm>
          <a:prstGeom prst="ellipse">
            <a:avLst/>
          </a:prstGeom>
        </p:spPr>
      </p:pic>
      <p:pic>
        <p:nvPicPr>
          <p:cNvPr id="21" name="Picture 20" descr="Pink-Question-Mark.jpg"/>
          <p:cNvPicPr>
            <a:picLocks noChangeAspect="1"/>
          </p:cNvPicPr>
          <p:nvPr/>
        </p:nvPicPr>
        <p:blipFill>
          <a:blip r:embed="rId2" cstate="print"/>
          <a:stretch>
            <a:fillRect/>
          </a:stretch>
        </p:blipFill>
        <p:spPr>
          <a:xfrm>
            <a:off x="3505200" y="381000"/>
            <a:ext cx="1295400" cy="1295400"/>
          </a:xfrm>
          <a:prstGeom prst="ellipse">
            <a:avLst/>
          </a:prstGeom>
        </p:spPr>
      </p:pic>
      <p:pic>
        <p:nvPicPr>
          <p:cNvPr id="22" name="Picture 21" descr="Pink-Question-Mark.jpg"/>
          <p:cNvPicPr>
            <a:picLocks noChangeAspect="1"/>
          </p:cNvPicPr>
          <p:nvPr/>
        </p:nvPicPr>
        <p:blipFill>
          <a:blip r:embed="rId2" cstate="print"/>
          <a:stretch>
            <a:fillRect/>
          </a:stretch>
        </p:blipFill>
        <p:spPr>
          <a:xfrm>
            <a:off x="2209800" y="1295400"/>
            <a:ext cx="1295400" cy="1295400"/>
          </a:xfrm>
          <a:prstGeom prst="ellipse">
            <a:avLst/>
          </a:prstGeom>
        </p:spPr>
      </p:pic>
      <p:pic>
        <p:nvPicPr>
          <p:cNvPr id="23" name="Picture 22" descr="Pink-Question-Mark.jpg"/>
          <p:cNvPicPr>
            <a:picLocks noChangeAspect="1"/>
          </p:cNvPicPr>
          <p:nvPr/>
        </p:nvPicPr>
        <p:blipFill>
          <a:blip r:embed="rId2" cstate="print"/>
          <a:stretch>
            <a:fillRect/>
          </a:stretch>
        </p:blipFill>
        <p:spPr>
          <a:xfrm>
            <a:off x="4953000" y="3657600"/>
            <a:ext cx="1295400" cy="1295400"/>
          </a:xfrm>
          <a:prstGeom prst="ellipse">
            <a:avLst/>
          </a:prstGeom>
        </p:spPr>
      </p:pic>
      <p:pic>
        <p:nvPicPr>
          <p:cNvPr id="24" name="Picture 23" descr="Pink-Question-Mark.jpg"/>
          <p:cNvPicPr>
            <a:picLocks noChangeAspect="1"/>
          </p:cNvPicPr>
          <p:nvPr/>
        </p:nvPicPr>
        <p:blipFill>
          <a:blip r:embed="rId2" cstate="print"/>
          <a:stretch>
            <a:fillRect/>
          </a:stretch>
        </p:blipFill>
        <p:spPr>
          <a:xfrm>
            <a:off x="5791200" y="5257800"/>
            <a:ext cx="1295400" cy="1295400"/>
          </a:xfrm>
          <a:prstGeom prst="ellipse">
            <a:avLst/>
          </a:prstGeom>
        </p:spPr>
      </p:pic>
      <p:pic>
        <p:nvPicPr>
          <p:cNvPr id="25" name="Picture 24" descr="Pink-Question-Mark.jpg"/>
          <p:cNvPicPr>
            <a:picLocks noChangeAspect="1"/>
          </p:cNvPicPr>
          <p:nvPr/>
        </p:nvPicPr>
        <p:blipFill>
          <a:blip r:embed="rId2" cstate="print"/>
          <a:stretch>
            <a:fillRect/>
          </a:stretch>
        </p:blipFill>
        <p:spPr>
          <a:xfrm>
            <a:off x="7543800" y="4876800"/>
            <a:ext cx="1295400" cy="1295400"/>
          </a:xfrm>
          <a:prstGeom prst="ellipse">
            <a:avLst/>
          </a:prstGeom>
        </p:spPr>
      </p:pic>
      <p:pic>
        <p:nvPicPr>
          <p:cNvPr id="26" name="Picture 25" descr="Pink-Question-Mark.jpg"/>
          <p:cNvPicPr>
            <a:picLocks noChangeAspect="1"/>
          </p:cNvPicPr>
          <p:nvPr/>
        </p:nvPicPr>
        <p:blipFill>
          <a:blip r:embed="rId2" cstate="print"/>
          <a:stretch>
            <a:fillRect/>
          </a:stretch>
        </p:blipFill>
        <p:spPr>
          <a:xfrm>
            <a:off x="6934200" y="3276600"/>
            <a:ext cx="1295400" cy="1295400"/>
          </a:xfrm>
          <a:prstGeom prst="ellipse">
            <a:avLst/>
          </a:prstGeom>
        </p:spPr>
      </p:pic>
      <p:pic>
        <p:nvPicPr>
          <p:cNvPr id="27" name="Picture 26" descr="Pink-Question-Mark.jpg"/>
          <p:cNvPicPr>
            <a:picLocks noChangeAspect="1"/>
          </p:cNvPicPr>
          <p:nvPr/>
        </p:nvPicPr>
        <p:blipFill>
          <a:blip r:embed="rId2" cstate="print"/>
          <a:stretch>
            <a:fillRect/>
          </a:stretch>
        </p:blipFill>
        <p:spPr>
          <a:xfrm>
            <a:off x="1828800" y="5105400"/>
            <a:ext cx="1295400" cy="1295400"/>
          </a:xfrm>
          <a:prstGeom prst="ellipse">
            <a:avLst/>
          </a:prstGeom>
        </p:spPr>
      </p:pic>
      <p:pic>
        <p:nvPicPr>
          <p:cNvPr id="28" name="Picture 27" descr="Pink-Question-Mark.jpg"/>
          <p:cNvPicPr>
            <a:picLocks noChangeAspect="1"/>
          </p:cNvPicPr>
          <p:nvPr/>
        </p:nvPicPr>
        <p:blipFill>
          <a:blip r:embed="rId2" cstate="print"/>
          <a:stretch>
            <a:fillRect/>
          </a:stretch>
        </p:blipFill>
        <p:spPr>
          <a:xfrm>
            <a:off x="3810000" y="4953000"/>
            <a:ext cx="1295400" cy="1295400"/>
          </a:xfrm>
          <a:prstGeom prst="ellipse">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withEffect">
                                  <p:stCondLst>
                                    <p:cond delay="0"/>
                                  </p:stCondLst>
                                  <p:iterate type="lt">
                                    <p:tmPct val="10000"/>
                                  </p:iterate>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ppt_w</p:attrName>
                                        </p:attrNameLst>
                                      </p:cBhvr>
                                      <p:tavLst>
                                        <p:tav tm="0" fmla="#ppt_w*sin(2.5*pi*$)">
                                          <p:val>
                                            <p:fltVal val="0"/>
                                          </p:val>
                                        </p:tav>
                                        <p:tav tm="100000">
                                          <p:val>
                                            <p:fltVal val="1"/>
                                          </p:val>
                                        </p:tav>
                                      </p:tavLst>
                                    </p:anim>
                                    <p:anim calcmode="lin" valueType="num">
                                      <p:cBhvr>
                                        <p:cTn id="9" dur="1000" fill="hold"/>
                                        <p:tgtEl>
                                          <p:spTgt spid="1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Group Activity:</a:t>
            </a:r>
            <a:br>
              <a:rPr lang="en-US" dirty="0" smtClean="0"/>
            </a:br>
            <a:r>
              <a:rPr lang="en-US" dirty="0" smtClean="0"/>
              <a:t>Networking Bingo</a:t>
            </a:r>
            <a:endParaRPr lang="en-US" dirty="0"/>
          </a:p>
        </p:txBody>
      </p:sp>
      <p:pic>
        <p:nvPicPr>
          <p:cNvPr id="5" name="Content Placeholder 3" descr="group.jpg"/>
          <p:cNvPicPr>
            <a:picLocks noGrp="1" noChangeAspect="1"/>
          </p:cNvPicPr>
          <p:nvPr>
            <p:ph idx="1"/>
          </p:nvPr>
        </p:nvPicPr>
        <p:blipFill>
          <a:blip r:embed="rId2" cstate="print"/>
          <a:stretch>
            <a:fillRect/>
          </a:stretch>
        </p:blipFill>
        <p:spPr>
          <a:xfrm>
            <a:off x="914400" y="1752600"/>
            <a:ext cx="4404360" cy="4322798"/>
          </a:xfrm>
          <a:ln w="76200">
            <a:solidFill>
              <a:schemeClr val="accent1"/>
            </a:solidFill>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all" dirty="0" smtClean="0"/>
              <a:t>Meet the speakers</a:t>
            </a:r>
            <a:endParaRPr lang="en-US" dirty="0"/>
          </a:p>
        </p:txBody>
      </p:sp>
      <p:sp>
        <p:nvSpPr>
          <p:cNvPr id="3" name="Text Placeholder 2"/>
          <p:cNvSpPr>
            <a:spLocks noGrp="1"/>
          </p:cNvSpPr>
          <p:nvPr>
            <p:ph type="body" sz="half" idx="2"/>
          </p:nvPr>
        </p:nvSpPr>
        <p:spPr/>
        <p:txBody>
          <a:bodyPr/>
          <a:lstStyle/>
          <a:p>
            <a:r>
              <a:rPr lang="en-US" sz="2400" cap="small" dirty="0" smtClean="0">
                <a:solidFill>
                  <a:schemeClr val="accent1"/>
                </a:solidFill>
              </a:rPr>
              <a:t>Kito Huggins</a:t>
            </a:r>
          </a:p>
          <a:p>
            <a:r>
              <a:rPr lang="en-US" dirty="0" smtClean="0"/>
              <a:t>Corporate Diversity &amp; Inclusion Strategist</a:t>
            </a:r>
          </a:p>
          <a:p>
            <a:r>
              <a:rPr lang="en-US" dirty="0" err="1" smtClean="0"/>
              <a:t>Futureworks</a:t>
            </a:r>
            <a:r>
              <a:rPr lang="en-US" dirty="0" smtClean="0"/>
              <a:t> Institute</a:t>
            </a:r>
          </a:p>
          <a:p>
            <a:endParaRPr lang="en-US" dirty="0"/>
          </a:p>
        </p:txBody>
      </p:sp>
      <p:pic>
        <p:nvPicPr>
          <p:cNvPr id="1026" name="il_fi" descr="http://static.tvguide.com/MediaBin/Galleries/Shows/G_L/Lit_Lp/Little_Bill/season1/little-bill1.jpg"/>
          <p:cNvPicPr>
            <a:picLocks noGrp="1" noChangeAspect="1" noChangeArrowheads="1"/>
          </p:cNvPicPr>
          <p:nvPr>
            <p:ph type="pic" idx="1"/>
          </p:nvPr>
        </p:nvPicPr>
        <p:blipFill>
          <a:blip r:embed="rId2" cstate="print"/>
          <a:srcRect t="14683" b="14683"/>
          <a:stretch>
            <a:fillRect/>
          </a:stretch>
        </p:blipFill>
        <p:spPr bwMode="auto">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all" dirty="0" smtClean="0"/>
              <a:t>Meet the speakers</a:t>
            </a:r>
            <a:endParaRPr lang="en-US" dirty="0"/>
          </a:p>
        </p:txBody>
      </p:sp>
      <p:sp>
        <p:nvSpPr>
          <p:cNvPr id="3" name="Text Placeholder 2"/>
          <p:cNvSpPr>
            <a:spLocks noGrp="1"/>
          </p:cNvSpPr>
          <p:nvPr>
            <p:ph type="body" sz="half" idx="2"/>
          </p:nvPr>
        </p:nvSpPr>
        <p:spPr/>
        <p:txBody>
          <a:bodyPr/>
          <a:lstStyle/>
          <a:p>
            <a:r>
              <a:rPr lang="en-US" sz="2400" cap="small" dirty="0" smtClean="0">
                <a:solidFill>
                  <a:schemeClr val="accent1"/>
                </a:solidFill>
              </a:rPr>
              <a:t>Sheri Zachary</a:t>
            </a:r>
          </a:p>
          <a:p>
            <a:r>
              <a:rPr lang="en-US" dirty="0" smtClean="0"/>
              <a:t>Director of Career Development</a:t>
            </a:r>
          </a:p>
          <a:p>
            <a:r>
              <a:rPr lang="en-US" dirty="0" smtClean="0"/>
              <a:t>Saul Ewing</a:t>
            </a:r>
          </a:p>
          <a:p>
            <a:endParaRPr lang="en-US" dirty="0"/>
          </a:p>
        </p:txBody>
      </p:sp>
      <p:pic>
        <p:nvPicPr>
          <p:cNvPr id="7" name="Picture Placeholder 6" descr="I build.jpg"/>
          <p:cNvPicPr>
            <a:picLocks noGrp="1"/>
          </p:cNvPicPr>
          <p:nvPr>
            <p:ph type="pic" idx="1"/>
          </p:nvPr>
        </p:nvPicPr>
        <p:blipFill>
          <a:blip r:embed="rId2" cstate="print"/>
          <a:srcRect b="33600"/>
          <a:stretch>
            <a:fillRect/>
          </a:stretch>
        </p:blipFill>
        <p:spPr>
          <a:xfrm>
            <a:off x="304800" y="76200"/>
            <a:ext cx="5334000" cy="495300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all" dirty="0" smtClean="0"/>
              <a:t>Meet the speakers</a:t>
            </a:r>
            <a:endParaRPr lang="en-US" dirty="0"/>
          </a:p>
        </p:txBody>
      </p:sp>
      <p:sp>
        <p:nvSpPr>
          <p:cNvPr id="3" name="Text Placeholder 2"/>
          <p:cNvSpPr>
            <a:spLocks noGrp="1"/>
          </p:cNvSpPr>
          <p:nvPr>
            <p:ph type="body" sz="half" idx="2"/>
          </p:nvPr>
        </p:nvSpPr>
        <p:spPr>
          <a:xfrm>
            <a:off x="1752600" y="5388936"/>
            <a:ext cx="6774243" cy="912255"/>
          </a:xfrm>
        </p:spPr>
        <p:txBody>
          <a:bodyPr>
            <a:normAutofit fontScale="92500" lnSpcReduction="10000"/>
          </a:bodyPr>
          <a:lstStyle/>
          <a:p>
            <a:r>
              <a:rPr lang="en-US" sz="2600" dirty="0" smtClean="0">
                <a:solidFill>
                  <a:schemeClr val="accent1"/>
                </a:solidFill>
              </a:rPr>
              <a:t>Lori Lorenzo</a:t>
            </a:r>
          </a:p>
          <a:p>
            <a:r>
              <a:rPr lang="en-US" sz="1700" dirty="0" smtClean="0"/>
              <a:t>Associate Director, Diversity &amp; Inclusion, Career Development Office</a:t>
            </a:r>
          </a:p>
          <a:p>
            <a:r>
              <a:rPr lang="en-US" sz="1700" dirty="0" smtClean="0"/>
              <a:t>University of Miami School of Law</a:t>
            </a:r>
          </a:p>
          <a:p>
            <a:endParaRPr lang="en-US" dirty="0"/>
          </a:p>
        </p:txBody>
      </p:sp>
      <p:pic>
        <p:nvPicPr>
          <p:cNvPr id="6" name="Picture Placeholder 5" descr="Lori at the beach.jpg"/>
          <p:cNvPicPr>
            <a:picLocks noGrp="1" noChangeAspect="1"/>
          </p:cNvPicPr>
          <p:nvPr>
            <p:ph type="pic" idx="1"/>
          </p:nvPr>
        </p:nvPicPr>
        <p:blipFill>
          <a:blip r:embed="rId2" cstate="print"/>
          <a:srcRect t="15995" b="15995"/>
          <a:stretch>
            <a:fillRect/>
          </a:stretch>
        </p:blipFill>
        <p:spPr>
          <a:xfrm>
            <a:off x="304800" y="249864"/>
            <a:ext cx="6705600" cy="434340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People say crazy things …</a:t>
            </a:r>
            <a:endParaRPr lang="en-US" dirty="0"/>
          </a:p>
        </p:txBody>
      </p:sp>
      <p:pic>
        <p:nvPicPr>
          <p:cNvPr id="7" name="Shit White People Say to Asians - YouTube.wmv">
            <a:hlinkClick r:id="" action="ppaction://media"/>
          </p:cNvPr>
          <p:cNvPicPr>
            <a:picLocks noGrp="1" noRot="1" noChangeAspect="1"/>
          </p:cNvPicPr>
          <p:nvPr>
            <p:ph idx="1"/>
            <a:videoFile r:link="rId1"/>
          </p:nvPr>
        </p:nvPicPr>
        <p:blipFill>
          <a:blip r:embed="rId3" cstate="print"/>
          <a:stretch>
            <a:fillRect/>
          </a:stretch>
        </p:blipFill>
        <p:spPr>
          <a:xfrm>
            <a:off x="1143000" y="2003425"/>
            <a:ext cx="6858000" cy="38100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p:cTn id="7" fill="hold" display="0">
                  <p:stCondLst>
                    <p:cond delay="indefinite"/>
                  </p:stCondLst>
                  <p:endCondLst>
                    <p:cond evt="onNext" delay="0">
                      <p:tgtEl>
                        <p:sldTgt/>
                      </p:tgtEl>
                    </p:cond>
                    <p:cond evt="onPrev" delay="0">
                      <p:tgtEl>
                        <p:sldTgt/>
                      </p:tgtEl>
                    </p:cond>
                  </p:endCondLst>
                </p:cTn>
                <p:tgtEl>
                  <p:spTgt spid="7"/>
                </p:tgtEl>
              </p:cMediaNode>
            </p:vide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Group Activity:</a:t>
            </a:r>
            <a:br>
              <a:rPr lang="en-US" dirty="0" smtClean="0"/>
            </a:br>
            <a:r>
              <a:rPr lang="en-US" dirty="0" smtClean="0"/>
              <a:t>Hot Button Exercise</a:t>
            </a:r>
            <a:endParaRPr lang="en-US" dirty="0"/>
          </a:p>
        </p:txBody>
      </p:sp>
      <p:pic>
        <p:nvPicPr>
          <p:cNvPr id="4" name="Content Placeholder 3" descr="group.jpg"/>
          <p:cNvPicPr>
            <a:picLocks noGrp="1" noChangeAspect="1"/>
          </p:cNvPicPr>
          <p:nvPr>
            <p:ph idx="1"/>
          </p:nvPr>
        </p:nvPicPr>
        <p:blipFill>
          <a:blip r:embed="rId2" cstate="print"/>
          <a:stretch>
            <a:fillRect/>
          </a:stretch>
        </p:blipFill>
        <p:spPr>
          <a:xfrm>
            <a:off x="685800" y="1752600"/>
            <a:ext cx="4632960" cy="4547165"/>
          </a:xfrm>
          <a:ln w="76200">
            <a:solidFill>
              <a:schemeClr val="accent1"/>
            </a:solidFill>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What did you get yourself into?</a:t>
            </a:r>
            <a:endParaRPr lang="en-US" dirty="0"/>
          </a:p>
        </p:txBody>
      </p:sp>
      <p:graphicFrame>
        <p:nvGraphicFramePr>
          <p:cNvPr id="7" name="Content Placeholder 6"/>
          <p:cNvGraphicFramePr>
            <a:graphicFrameLocks noGrp="1"/>
          </p:cNvGraphicFramePr>
          <p:nvPr>
            <p:ph idx="1"/>
          </p:nvPr>
        </p:nvGraphicFramePr>
        <p:xfrm>
          <a:off x="457200" y="16462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Vocabulary</a:t>
            </a:r>
            <a:endParaRPr lang="en-US" dirty="0"/>
          </a:p>
        </p:txBody>
      </p:sp>
      <p:sp>
        <p:nvSpPr>
          <p:cNvPr id="5" name="Text Placeholder 4"/>
          <p:cNvSpPr>
            <a:spLocks noGrp="1"/>
          </p:cNvSpPr>
          <p:nvPr>
            <p:ph type="body" idx="1"/>
          </p:nvPr>
        </p:nvSpPr>
        <p:spPr/>
        <p:txBody>
          <a:bodyPr/>
          <a:lstStyle/>
          <a:p>
            <a:r>
              <a:rPr lang="en-US" dirty="0" smtClean="0"/>
              <a:t>What words can I use? </a:t>
            </a:r>
          </a:p>
          <a:p>
            <a:r>
              <a:rPr lang="en-US" dirty="0" smtClean="0"/>
              <a:t>What words should I avoid?</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488</TotalTime>
  <Words>1216</Words>
  <Application>Microsoft Office PowerPoint</Application>
  <PresentationFormat>On-screen Show (4:3)</PresentationFormat>
  <Paragraphs>160</Paragraphs>
  <Slides>29</Slides>
  <Notes>2</Notes>
  <HiddenSlides>0</HiddenSlides>
  <MMClips>3</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Foundry</vt:lpstr>
      <vt:lpstr>Watch Your @#$% Mouth! Race, LGBT &amp; other “Four Letter” Words and the Difficult Conversations Around Them</vt:lpstr>
      <vt:lpstr>Meet the speakers</vt:lpstr>
      <vt:lpstr>Meet the speakers</vt:lpstr>
      <vt:lpstr>Meet the speakers</vt:lpstr>
      <vt:lpstr>Meet the speakers</vt:lpstr>
      <vt:lpstr>People say crazy things …</vt:lpstr>
      <vt:lpstr>Group Activity: Hot Button Exercise</vt:lpstr>
      <vt:lpstr>What did you get yourself into?</vt:lpstr>
      <vt:lpstr>Vocabulary</vt:lpstr>
      <vt:lpstr>Vocabulary 101</vt:lpstr>
      <vt:lpstr>Vocabulary 101</vt:lpstr>
      <vt:lpstr>That’s Not What I Meant!</vt:lpstr>
      <vt:lpstr>The Power of the Unspoken</vt:lpstr>
      <vt:lpstr>Responding to Micro-Inequities</vt:lpstr>
      <vt:lpstr>Group Activity: Repeat After Me</vt:lpstr>
      <vt:lpstr>People say crazy things …</vt:lpstr>
      <vt:lpstr>Difficult Conversations in Real Life</vt:lpstr>
      <vt:lpstr>Difficult Conversations “#1 and Still Not Good Enough”</vt:lpstr>
      <vt:lpstr>Difficult Conversations  To Stay in or Come Out of the Closet</vt:lpstr>
      <vt:lpstr>Difficult Conversations  “And What About the Men?  Are We Included?”</vt:lpstr>
      <vt:lpstr>Difficult Conversations  Hiring a Transgender Candidate</vt:lpstr>
      <vt:lpstr>Tips for Difficult Conversations</vt:lpstr>
      <vt:lpstr>FinalThoughts</vt:lpstr>
      <vt:lpstr>Positive Statements that Build Inclusion and Engagement</vt:lpstr>
      <vt:lpstr>Tell Me More</vt:lpstr>
      <vt:lpstr>Find More Information Here:</vt:lpstr>
      <vt:lpstr>People say crazy things …</vt:lpstr>
      <vt:lpstr>Slide 28</vt:lpstr>
      <vt:lpstr>Group Activity: Networking Bingo</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Watch Your @#$% Mouth! Race, LGBT &amp; other “Four Letter” Words and the Difficult Conversations Around Them</dc:title>
  <dc:creator>llorenzo</dc:creator>
  <cp:lastModifiedBy>Ben Schock</cp:lastModifiedBy>
  <cp:revision>46</cp:revision>
  <dcterms:created xsi:type="dcterms:W3CDTF">2012-02-24T15:08:27Z</dcterms:created>
  <dcterms:modified xsi:type="dcterms:W3CDTF">2012-05-24T14:49:41Z</dcterms:modified>
</cp:coreProperties>
</file>